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8" r:id="rId9"/>
    <p:sldId id="269" r:id="rId10"/>
    <p:sldId id="270" r:id="rId11"/>
    <p:sldId id="271" r:id="rId12"/>
    <p:sldId id="278" r:id="rId13"/>
    <p:sldId id="284" r:id="rId14"/>
    <p:sldId id="285" r:id="rId15"/>
    <p:sldId id="280" r:id="rId16"/>
    <p:sldId id="286" r:id="rId17"/>
    <p:sldId id="281" r:id="rId18"/>
    <p:sldId id="282" r:id="rId19"/>
    <p:sldId id="283" r:id="rId20"/>
    <p:sldId id="272" r:id="rId21"/>
    <p:sldId id="287" r:id="rId22"/>
    <p:sldId id="273" r:id="rId23"/>
    <p:sldId id="274" r:id="rId24"/>
    <p:sldId id="275" r:id="rId25"/>
    <p:sldId id="276" r:id="rId26"/>
    <p:sldId id="27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D023D5-AA3F-447B-976D-019312C2ECE1}">
          <p14:sldIdLst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70"/>
            <p14:sldId id="271"/>
            <p14:sldId id="278"/>
            <p14:sldId id="284"/>
            <p14:sldId id="285"/>
            <p14:sldId id="280"/>
            <p14:sldId id="286"/>
            <p14:sldId id="281"/>
            <p14:sldId id="282"/>
            <p14:sldId id="283"/>
            <p14:sldId id="272"/>
            <p14:sldId id="287"/>
            <p14:sldId id="273"/>
            <p14:sldId id="274"/>
            <p14:sldId id="275"/>
            <p14:sldId id="276"/>
            <p14:sldId id="27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D368C-7AE3-4A4C-B5B6-E3061931DBB0}" v="257" dt="2020-05-17T20:53:23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>
      <p:cViewPr>
        <p:scale>
          <a:sx n="80" d="100"/>
          <a:sy n="80" d="100"/>
        </p:scale>
        <p:origin x="103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cap="none" dirty="0"/>
            <a:t>Problem Statement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cap="none" dirty="0"/>
            <a:t>The Dataset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cap="none" dirty="0"/>
            <a:t>Data Preparation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37C864FD-2CAE-4732-A934-71AFB3648F7D}">
      <dgm:prSet/>
      <dgm:spPr/>
      <dgm:t>
        <a:bodyPr/>
        <a:lstStyle/>
        <a:p>
          <a:r>
            <a:rPr lang="en-CA" dirty="0"/>
            <a:t>Interesting Insights</a:t>
          </a:r>
        </a:p>
      </dgm:t>
    </dgm:pt>
    <dgm:pt modelId="{99742067-726A-44CB-A343-6604040A8DC8}" type="parTrans" cxnId="{A431C174-02D6-4F68-AFCD-B1D316C64DEB}">
      <dgm:prSet/>
      <dgm:spPr/>
      <dgm:t>
        <a:bodyPr/>
        <a:lstStyle/>
        <a:p>
          <a:endParaRPr lang="en-CA"/>
        </a:p>
      </dgm:t>
    </dgm:pt>
    <dgm:pt modelId="{09B7682C-A0DC-46C1-B4EA-BE16BAA57909}" type="sibTrans" cxnId="{A431C174-02D6-4F68-AFCD-B1D316C64DEB}">
      <dgm:prSet phldrT="04" phldr="0"/>
      <dgm:spPr/>
      <dgm:t>
        <a:bodyPr/>
        <a:lstStyle/>
        <a:p>
          <a:r>
            <a:rPr lang="en-CA"/>
            <a:t>04</a:t>
          </a:r>
        </a:p>
      </dgm:t>
    </dgm:pt>
    <dgm:pt modelId="{57E13D2E-46B1-4649-8F9C-CF35156DAC0A}">
      <dgm:prSet/>
      <dgm:spPr/>
      <dgm:t>
        <a:bodyPr/>
        <a:lstStyle/>
        <a:p>
          <a:r>
            <a:rPr lang="en-CA" dirty="0"/>
            <a:t>Hypothesis Tests</a:t>
          </a:r>
        </a:p>
      </dgm:t>
    </dgm:pt>
    <dgm:pt modelId="{8E4432B8-E849-49A9-8F5F-99E3AA2272BE}" type="parTrans" cxnId="{2583029C-5FA7-447B-825D-57C796FA64AA}">
      <dgm:prSet/>
      <dgm:spPr/>
      <dgm:t>
        <a:bodyPr/>
        <a:lstStyle/>
        <a:p>
          <a:endParaRPr lang="en-CA"/>
        </a:p>
      </dgm:t>
    </dgm:pt>
    <dgm:pt modelId="{489636E5-6341-4053-BDFE-5493763B92AD}" type="sibTrans" cxnId="{2583029C-5FA7-447B-825D-57C796FA64AA}">
      <dgm:prSet phldrT="05" phldr="0"/>
      <dgm:spPr/>
      <dgm:t>
        <a:bodyPr/>
        <a:lstStyle/>
        <a:p>
          <a:r>
            <a:rPr lang="en-CA"/>
            <a:t>05</a:t>
          </a:r>
          <a:endParaRPr lang="en-CA" dirty="0"/>
        </a:p>
      </dgm:t>
    </dgm:pt>
    <dgm:pt modelId="{62FC3814-C0B6-4BD2-A0E3-94F96C988494}">
      <dgm:prSet/>
      <dgm:spPr/>
      <dgm:t>
        <a:bodyPr/>
        <a:lstStyle/>
        <a:p>
          <a:r>
            <a:rPr lang="en-CA"/>
            <a:t>Modelling</a:t>
          </a:r>
          <a:endParaRPr lang="en-CA" dirty="0"/>
        </a:p>
      </dgm:t>
    </dgm:pt>
    <dgm:pt modelId="{0977D9FE-5D09-462A-A02F-9D3C262B0F2D}" type="parTrans" cxnId="{9DB4C627-EB89-44EA-9234-1EAA079148C1}">
      <dgm:prSet/>
      <dgm:spPr/>
      <dgm:t>
        <a:bodyPr/>
        <a:lstStyle/>
        <a:p>
          <a:endParaRPr lang="en-CA"/>
        </a:p>
      </dgm:t>
    </dgm:pt>
    <dgm:pt modelId="{61E67150-D614-48EB-B0A6-73D8D47E6FCB}" type="sibTrans" cxnId="{9DB4C627-EB89-44EA-9234-1EAA079148C1}">
      <dgm:prSet phldrT="06" phldr="0"/>
      <dgm:spPr/>
      <dgm:t>
        <a:bodyPr/>
        <a:lstStyle/>
        <a:p>
          <a:r>
            <a:rPr lang="en-CA"/>
            <a:t>06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6"/>
      <dgm:spPr/>
    </dgm:pt>
    <dgm:pt modelId="{BBA91679-4684-4A04-8AEB-03038C78A75C}" type="pres">
      <dgm:prSet presAssocID="{9C64CC83-643C-4E12-8F97-BC19DC031190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6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6" custLinFactNeighborX="-490" custLinFactNeighborY="634"/>
      <dgm:spPr/>
    </dgm:pt>
    <dgm:pt modelId="{975C752B-C37A-4BA6-A3AE-2202A141404A}" type="pres">
      <dgm:prSet presAssocID="{EF449C32-A7AE-4099-9E9B-9E2F736A89CE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6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6"/>
      <dgm:spPr/>
    </dgm:pt>
    <dgm:pt modelId="{E20811D6-E5D4-4C9E-AABF-9E0E1902CA2C}" type="pres">
      <dgm:prSet presAssocID="{98E6DD7C-B953-4119-9F64-9914E467ECBF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6">
        <dgm:presLayoutVars>
          <dgm:bulletEnabled val="1"/>
        </dgm:presLayoutVars>
      </dgm:prSet>
      <dgm:spPr/>
    </dgm:pt>
    <dgm:pt modelId="{CB14E63E-0D44-4691-970A-EC7356C063E1}" type="pres">
      <dgm:prSet presAssocID="{98E6DD7C-B953-4119-9F64-9914E467ECBF}" presName="sibTrans" presStyleCnt="0"/>
      <dgm:spPr/>
    </dgm:pt>
    <dgm:pt modelId="{BD64DF73-CFE8-4CD3-9183-F1C916948D76}" type="pres">
      <dgm:prSet presAssocID="{37C864FD-2CAE-4732-A934-71AFB3648F7D}" presName="compositeNode" presStyleCnt="0">
        <dgm:presLayoutVars>
          <dgm:bulletEnabled val="1"/>
        </dgm:presLayoutVars>
      </dgm:prSet>
      <dgm:spPr/>
    </dgm:pt>
    <dgm:pt modelId="{29392C22-2272-4415-AC7D-6DD005F6663A}" type="pres">
      <dgm:prSet presAssocID="{37C864FD-2CAE-4732-A934-71AFB3648F7D}" presName="bgRect" presStyleLbl="alignNode1" presStyleIdx="3" presStyleCnt="6"/>
      <dgm:spPr/>
    </dgm:pt>
    <dgm:pt modelId="{2E9BAAED-41B3-41C4-9F7E-FDB6FF773645}" type="pres">
      <dgm:prSet presAssocID="{09B7682C-A0DC-46C1-B4EA-BE16BAA57909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9A6FAEE4-D51C-41CE-A9D6-AAF8E48C7BA6}" type="pres">
      <dgm:prSet presAssocID="{37C864FD-2CAE-4732-A934-71AFB3648F7D}" presName="nodeRect" presStyleLbl="alignNode1" presStyleIdx="3" presStyleCnt="6">
        <dgm:presLayoutVars>
          <dgm:bulletEnabled val="1"/>
        </dgm:presLayoutVars>
      </dgm:prSet>
      <dgm:spPr/>
    </dgm:pt>
    <dgm:pt modelId="{238595F6-1CCF-47BC-B498-CDF6D5BE6B89}" type="pres">
      <dgm:prSet presAssocID="{09B7682C-A0DC-46C1-B4EA-BE16BAA57909}" presName="sibTrans" presStyleCnt="0"/>
      <dgm:spPr/>
    </dgm:pt>
    <dgm:pt modelId="{8D13F5DD-5B83-4910-903D-EEF48991E32E}" type="pres">
      <dgm:prSet presAssocID="{57E13D2E-46B1-4649-8F9C-CF35156DAC0A}" presName="compositeNode" presStyleCnt="0">
        <dgm:presLayoutVars>
          <dgm:bulletEnabled val="1"/>
        </dgm:presLayoutVars>
      </dgm:prSet>
      <dgm:spPr/>
    </dgm:pt>
    <dgm:pt modelId="{2D5FF1E4-0ADE-4ACB-AD80-A7CB7DBED6A0}" type="pres">
      <dgm:prSet presAssocID="{57E13D2E-46B1-4649-8F9C-CF35156DAC0A}" presName="bgRect" presStyleLbl="alignNode1" presStyleIdx="4" presStyleCnt="6"/>
      <dgm:spPr/>
    </dgm:pt>
    <dgm:pt modelId="{111308D2-67F6-4DDB-8F55-0CAB5DED52FF}" type="pres">
      <dgm:prSet presAssocID="{489636E5-6341-4053-BDFE-5493763B92AD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A4A81F9F-BF52-4E75-9BE4-5052E881F6D7}" type="pres">
      <dgm:prSet presAssocID="{57E13D2E-46B1-4649-8F9C-CF35156DAC0A}" presName="nodeRect" presStyleLbl="alignNode1" presStyleIdx="4" presStyleCnt="6">
        <dgm:presLayoutVars>
          <dgm:bulletEnabled val="1"/>
        </dgm:presLayoutVars>
      </dgm:prSet>
      <dgm:spPr/>
    </dgm:pt>
    <dgm:pt modelId="{CD0B4C15-DECB-49CF-A863-3FCF02D76A36}" type="pres">
      <dgm:prSet presAssocID="{489636E5-6341-4053-BDFE-5493763B92AD}" presName="sibTrans" presStyleCnt="0"/>
      <dgm:spPr/>
    </dgm:pt>
    <dgm:pt modelId="{D558E640-C902-42AB-BB7F-7B53BA0A3984}" type="pres">
      <dgm:prSet presAssocID="{62FC3814-C0B6-4BD2-A0E3-94F96C988494}" presName="compositeNode" presStyleCnt="0">
        <dgm:presLayoutVars>
          <dgm:bulletEnabled val="1"/>
        </dgm:presLayoutVars>
      </dgm:prSet>
      <dgm:spPr/>
    </dgm:pt>
    <dgm:pt modelId="{63B474D9-C371-4B23-9FE8-09881B881592}" type="pres">
      <dgm:prSet presAssocID="{62FC3814-C0B6-4BD2-A0E3-94F96C988494}" presName="bgRect" presStyleLbl="alignNode1" presStyleIdx="5" presStyleCnt="6"/>
      <dgm:spPr/>
    </dgm:pt>
    <dgm:pt modelId="{3C01DD6F-1857-4792-8612-1E6C8D1811C0}" type="pres">
      <dgm:prSet presAssocID="{61E67150-D614-48EB-B0A6-73D8D47E6FCB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A2E2877A-BA79-4F28-B0F7-FE397D322B37}" type="pres">
      <dgm:prSet presAssocID="{62FC3814-C0B6-4BD2-A0E3-94F96C988494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6B74E423-70E6-4A7C-A103-F727A60565C0}" type="presOf" srcId="{09B7682C-A0DC-46C1-B4EA-BE16BAA57909}" destId="{2E9BAAED-41B3-41C4-9F7E-FDB6FF773645}" srcOrd="0" destOrd="0" presId="urn:microsoft.com/office/officeart/2016/7/layout/LinearBlockProcessNumbered"/>
    <dgm:cxn modelId="{9DB4C627-EB89-44EA-9234-1EAA079148C1}" srcId="{8AA20905-3954-474B-A606-562BCA026DC1}" destId="{62FC3814-C0B6-4BD2-A0E3-94F96C988494}" srcOrd="5" destOrd="0" parTransId="{0977D9FE-5D09-462A-A02F-9D3C262B0F2D}" sibTransId="{61E67150-D614-48EB-B0A6-73D8D47E6FCB}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118F2560-570F-4200-B210-8C05C102C9FA}" type="presOf" srcId="{489636E5-6341-4053-BDFE-5493763B92AD}" destId="{111308D2-67F6-4DDB-8F55-0CAB5DED52FF}" srcOrd="0" destOrd="0" presId="urn:microsoft.com/office/officeart/2016/7/layout/LinearBlockProcessNumbered"/>
    <dgm:cxn modelId="{E0584968-C927-47CA-A2AD-3ED29153C6E1}" type="presOf" srcId="{57E13D2E-46B1-4649-8F9C-CF35156DAC0A}" destId="{2D5FF1E4-0ADE-4ACB-AD80-A7CB7DBED6A0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A431C174-02D6-4F68-AFCD-B1D316C64DEB}" srcId="{8AA20905-3954-474B-A606-562BCA026DC1}" destId="{37C864FD-2CAE-4732-A934-71AFB3648F7D}" srcOrd="3" destOrd="0" parTransId="{99742067-726A-44CB-A343-6604040A8DC8}" sibTransId="{09B7682C-A0DC-46C1-B4EA-BE16BAA57909}"/>
    <dgm:cxn modelId="{081AEF79-9A04-4579-9BD4-1C45D92EE259}" type="presOf" srcId="{37C864FD-2CAE-4732-A934-71AFB3648F7D}" destId="{29392C22-2272-4415-AC7D-6DD005F6663A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2583029C-5FA7-447B-825D-57C796FA64AA}" srcId="{8AA20905-3954-474B-A606-562BCA026DC1}" destId="{57E13D2E-46B1-4649-8F9C-CF35156DAC0A}" srcOrd="4" destOrd="0" parTransId="{8E4432B8-E849-49A9-8F5F-99E3AA2272BE}" sibTransId="{489636E5-6341-4053-BDFE-5493763B92AD}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59ACA6B6-0254-4902-9FAF-D21B080A4EDD}" type="presOf" srcId="{37C864FD-2CAE-4732-A934-71AFB3648F7D}" destId="{9A6FAEE4-D51C-41CE-A9D6-AAF8E48C7BA6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8F80EBF-5D54-433D-B04D-FD9CBCAAD44D}" type="presOf" srcId="{57E13D2E-46B1-4649-8F9C-CF35156DAC0A}" destId="{A4A81F9F-BF52-4E75-9BE4-5052E881F6D7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3B384CF-D7F2-4CDE-A0E0-5D10748C6556}" type="presOf" srcId="{62FC3814-C0B6-4BD2-A0E3-94F96C988494}" destId="{63B474D9-C371-4B23-9FE8-09881B881592}" srcOrd="0" destOrd="0" presId="urn:microsoft.com/office/officeart/2016/7/layout/LinearBlockProcessNumbered"/>
    <dgm:cxn modelId="{963B15EE-BE5D-46C1-9CEE-A24E5025AF38}" type="presOf" srcId="{62FC3814-C0B6-4BD2-A0E3-94F96C988494}" destId="{A2E2877A-BA79-4F28-B0F7-FE397D322B37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D54E34FC-EF31-4EF7-BCD3-638FBB1C9D55}" type="presOf" srcId="{61E67150-D614-48EB-B0A6-73D8D47E6FCB}" destId="{3C01DD6F-1857-4792-8612-1E6C8D1811C0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79B9DBF2-2939-46A8-AD90-A03F678AA2FF}" type="presParOf" srcId="{579698BD-D232-4926-8D7B-29A69B90858B}" destId="{CB14E63E-0D44-4691-970A-EC7356C063E1}" srcOrd="5" destOrd="0" presId="urn:microsoft.com/office/officeart/2016/7/layout/LinearBlockProcessNumbered"/>
    <dgm:cxn modelId="{E5DE4152-64A8-45C2-A1ED-47E28BEC798C}" type="presParOf" srcId="{579698BD-D232-4926-8D7B-29A69B90858B}" destId="{BD64DF73-CFE8-4CD3-9183-F1C916948D76}" srcOrd="6" destOrd="0" presId="urn:microsoft.com/office/officeart/2016/7/layout/LinearBlockProcessNumbered"/>
    <dgm:cxn modelId="{F66B169D-33F8-43B0-B572-054C5CE2B8CC}" type="presParOf" srcId="{BD64DF73-CFE8-4CD3-9183-F1C916948D76}" destId="{29392C22-2272-4415-AC7D-6DD005F6663A}" srcOrd="0" destOrd="0" presId="urn:microsoft.com/office/officeart/2016/7/layout/LinearBlockProcessNumbered"/>
    <dgm:cxn modelId="{894F1AC0-623B-4F41-A550-D108C28353C2}" type="presParOf" srcId="{BD64DF73-CFE8-4CD3-9183-F1C916948D76}" destId="{2E9BAAED-41B3-41C4-9F7E-FDB6FF773645}" srcOrd="1" destOrd="0" presId="urn:microsoft.com/office/officeart/2016/7/layout/LinearBlockProcessNumbered"/>
    <dgm:cxn modelId="{3C123F4C-76A1-4875-9C08-92759E261B42}" type="presParOf" srcId="{BD64DF73-CFE8-4CD3-9183-F1C916948D76}" destId="{9A6FAEE4-D51C-41CE-A9D6-AAF8E48C7BA6}" srcOrd="2" destOrd="0" presId="urn:microsoft.com/office/officeart/2016/7/layout/LinearBlockProcessNumbered"/>
    <dgm:cxn modelId="{1376FD80-3D69-4B95-86E7-6A2B52600AB8}" type="presParOf" srcId="{579698BD-D232-4926-8D7B-29A69B90858B}" destId="{238595F6-1CCF-47BC-B498-CDF6D5BE6B89}" srcOrd="7" destOrd="0" presId="urn:microsoft.com/office/officeart/2016/7/layout/LinearBlockProcessNumbered"/>
    <dgm:cxn modelId="{DFC559C0-8342-4EED-AD2C-C91E8CD00FAF}" type="presParOf" srcId="{579698BD-D232-4926-8D7B-29A69B90858B}" destId="{8D13F5DD-5B83-4910-903D-EEF48991E32E}" srcOrd="8" destOrd="0" presId="urn:microsoft.com/office/officeart/2016/7/layout/LinearBlockProcessNumbered"/>
    <dgm:cxn modelId="{B8B49233-A04B-4BED-A5E0-54D4024494A7}" type="presParOf" srcId="{8D13F5DD-5B83-4910-903D-EEF48991E32E}" destId="{2D5FF1E4-0ADE-4ACB-AD80-A7CB7DBED6A0}" srcOrd="0" destOrd="0" presId="urn:microsoft.com/office/officeart/2016/7/layout/LinearBlockProcessNumbered"/>
    <dgm:cxn modelId="{97EA9C7F-563D-402F-98AE-AAB51A0A62DB}" type="presParOf" srcId="{8D13F5DD-5B83-4910-903D-EEF48991E32E}" destId="{111308D2-67F6-4DDB-8F55-0CAB5DED52FF}" srcOrd="1" destOrd="0" presId="urn:microsoft.com/office/officeart/2016/7/layout/LinearBlockProcessNumbered"/>
    <dgm:cxn modelId="{7884AC7B-6A6B-42E0-A4D3-B7071AE3BA19}" type="presParOf" srcId="{8D13F5DD-5B83-4910-903D-EEF48991E32E}" destId="{A4A81F9F-BF52-4E75-9BE4-5052E881F6D7}" srcOrd="2" destOrd="0" presId="urn:microsoft.com/office/officeart/2016/7/layout/LinearBlockProcessNumbered"/>
    <dgm:cxn modelId="{E0C22704-C11F-4D64-9E50-DEDEE1A5B06F}" type="presParOf" srcId="{579698BD-D232-4926-8D7B-29A69B90858B}" destId="{CD0B4C15-DECB-49CF-A863-3FCF02D76A36}" srcOrd="9" destOrd="0" presId="urn:microsoft.com/office/officeart/2016/7/layout/LinearBlockProcessNumbered"/>
    <dgm:cxn modelId="{6B5A83D4-E15E-40BC-8E56-DA33863A2763}" type="presParOf" srcId="{579698BD-D232-4926-8D7B-29A69B90858B}" destId="{D558E640-C902-42AB-BB7F-7B53BA0A3984}" srcOrd="10" destOrd="0" presId="urn:microsoft.com/office/officeart/2016/7/layout/LinearBlockProcessNumbered"/>
    <dgm:cxn modelId="{520DEAA0-72FA-46C4-A3A9-855083A4B9E5}" type="presParOf" srcId="{D558E640-C902-42AB-BB7F-7B53BA0A3984}" destId="{63B474D9-C371-4B23-9FE8-09881B881592}" srcOrd="0" destOrd="0" presId="urn:microsoft.com/office/officeart/2016/7/layout/LinearBlockProcessNumbered"/>
    <dgm:cxn modelId="{61626CC7-CD7F-472D-A5A6-40D66C85B662}" type="presParOf" srcId="{D558E640-C902-42AB-BB7F-7B53BA0A3984}" destId="{3C01DD6F-1857-4792-8612-1E6C8D1811C0}" srcOrd="1" destOrd="0" presId="urn:microsoft.com/office/officeart/2016/7/layout/LinearBlockProcessNumbered"/>
    <dgm:cxn modelId="{582DCABE-EEBC-468F-9716-0F685F2F69F3}" type="presParOf" srcId="{D558E640-C902-42AB-BB7F-7B53BA0A3984}" destId="{A2E2877A-BA79-4F28-B0F7-FE397D322B3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4FD067-DBD7-42DE-8852-276DC7FBECD0}" type="doc">
      <dgm:prSet loTypeId="urn:microsoft.com/office/officeart/2005/8/layout/process5" loCatId="process" qsTypeId="urn:microsoft.com/office/officeart/2005/8/quickstyle/3d2" qsCatId="3D" csTypeId="urn:microsoft.com/office/officeart/2005/8/colors/accent0_3" csCatId="mainScheme" phldr="1"/>
      <dgm:spPr/>
    </dgm:pt>
    <dgm:pt modelId="{2C3A17B7-F335-4CED-9EF5-6F95DA3AB444}">
      <dgm:prSet phldrT="[Text]" custT="1"/>
      <dgm:spPr/>
      <dgm:t>
        <a:bodyPr/>
        <a:lstStyle/>
        <a:p>
          <a:r>
            <a:rPr lang="en-CA" sz="2000" dirty="0"/>
            <a:t>Bank issues a $10,000 loan to Youssef</a:t>
          </a:r>
        </a:p>
      </dgm:t>
    </dgm:pt>
    <dgm:pt modelId="{1055323F-E8E8-4679-B077-B88221F3F645}" type="parTrans" cxnId="{5CDB9FBC-0537-438C-B355-28B2755E777B}">
      <dgm:prSet/>
      <dgm:spPr/>
      <dgm:t>
        <a:bodyPr/>
        <a:lstStyle/>
        <a:p>
          <a:endParaRPr lang="en-CA"/>
        </a:p>
      </dgm:t>
    </dgm:pt>
    <dgm:pt modelId="{E929FD78-8336-495D-9B22-99FB40E9E8BB}" type="sibTrans" cxnId="{5CDB9FBC-0537-438C-B355-28B2755E777B}">
      <dgm:prSet/>
      <dgm:spPr/>
      <dgm:t>
        <a:bodyPr/>
        <a:lstStyle/>
        <a:p>
          <a:endParaRPr lang="en-CA"/>
        </a:p>
      </dgm:t>
    </dgm:pt>
    <dgm:pt modelId="{14FA1A24-D53B-4772-81E6-6B96328EE30F}">
      <dgm:prSet phldrT="[Text]" custT="1"/>
      <dgm:spPr/>
      <dgm:t>
        <a:bodyPr/>
        <a:lstStyle/>
        <a:p>
          <a:r>
            <a:rPr lang="en-CA" sz="2000" dirty="0"/>
            <a:t>Youssef’s credit score goes down</a:t>
          </a:r>
        </a:p>
      </dgm:t>
    </dgm:pt>
    <dgm:pt modelId="{066184DE-D35A-4C5D-9D2D-3D6B63CBC256}" type="parTrans" cxnId="{02AAD3F3-EBA5-4AD9-9F40-CEA4A81969A2}">
      <dgm:prSet/>
      <dgm:spPr/>
      <dgm:t>
        <a:bodyPr/>
        <a:lstStyle/>
        <a:p>
          <a:endParaRPr lang="en-CA"/>
        </a:p>
      </dgm:t>
    </dgm:pt>
    <dgm:pt modelId="{D0B21277-BB4B-4DBD-8E91-26509985A405}" type="sibTrans" cxnId="{02AAD3F3-EBA5-4AD9-9F40-CEA4A81969A2}">
      <dgm:prSet/>
      <dgm:spPr/>
      <dgm:t>
        <a:bodyPr/>
        <a:lstStyle/>
        <a:p>
          <a:endParaRPr lang="en-CA"/>
        </a:p>
      </dgm:t>
    </dgm:pt>
    <dgm:pt modelId="{A208239F-2446-4711-922E-CA35B034CDEB}">
      <dgm:prSet phldrT="[Text]" custT="1"/>
      <dgm:spPr/>
      <dgm:t>
        <a:bodyPr/>
        <a:lstStyle/>
        <a:p>
          <a:r>
            <a:rPr lang="en-CA" sz="2000" dirty="0"/>
            <a:t>Bank is faced with unreturned money</a:t>
          </a:r>
        </a:p>
      </dgm:t>
    </dgm:pt>
    <dgm:pt modelId="{084BE2FE-8CAE-41AA-88C8-F9BA018F34B3}" type="parTrans" cxnId="{57C8949C-4153-422D-9774-FCF54A63A723}">
      <dgm:prSet/>
      <dgm:spPr/>
      <dgm:t>
        <a:bodyPr/>
        <a:lstStyle/>
        <a:p>
          <a:endParaRPr lang="en-CA"/>
        </a:p>
      </dgm:t>
    </dgm:pt>
    <dgm:pt modelId="{A20EE0AE-8A1E-4539-BB5A-B06F21D93C3B}" type="sibTrans" cxnId="{57C8949C-4153-422D-9774-FCF54A63A723}">
      <dgm:prSet/>
      <dgm:spPr/>
      <dgm:t>
        <a:bodyPr/>
        <a:lstStyle/>
        <a:p>
          <a:endParaRPr lang="en-CA"/>
        </a:p>
      </dgm:t>
    </dgm:pt>
    <dgm:pt modelId="{A68059F2-7830-4ABE-820B-8202C7E26F3A}">
      <dgm:prSet custT="1"/>
      <dgm:spPr/>
      <dgm:t>
        <a:bodyPr/>
        <a:lstStyle/>
        <a:p>
          <a:r>
            <a:rPr lang="en-CA" sz="2000" dirty="0"/>
            <a:t>Youssef makes some payments</a:t>
          </a:r>
        </a:p>
      </dgm:t>
    </dgm:pt>
    <dgm:pt modelId="{00303D01-8A31-4B84-9639-9F7969B4939B}" type="parTrans" cxnId="{2F5C0CDE-460D-46E5-B796-5B994FC6C9C9}">
      <dgm:prSet/>
      <dgm:spPr/>
      <dgm:t>
        <a:bodyPr/>
        <a:lstStyle/>
        <a:p>
          <a:endParaRPr lang="en-CA"/>
        </a:p>
      </dgm:t>
    </dgm:pt>
    <dgm:pt modelId="{0C515C8B-6050-489A-987B-DA564BAB3265}" type="sibTrans" cxnId="{2F5C0CDE-460D-46E5-B796-5B994FC6C9C9}">
      <dgm:prSet/>
      <dgm:spPr/>
      <dgm:t>
        <a:bodyPr/>
        <a:lstStyle/>
        <a:p>
          <a:endParaRPr lang="en-CA"/>
        </a:p>
      </dgm:t>
    </dgm:pt>
    <dgm:pt modelId="{4588BB9B-D739-4376-917D-A6EE0CF87F37}">
      <dgm:prSet custT="1"/>
      <dgm:spPr/>
      <dgm:t>
        <a:bodyPr/>
        <a:lstStyle/>
        <a:p>
          <a:pPr algn="ctr"/>
          <a:r>
            <a:rPr lang="en-CA" sz="2000" dirty="0"/>
            <a:t>Youssef suddenly cannot make payments </a:t>
          </a:r>
        </a:p>
        <a:p>
          <a:pPr algn="l"/>
          <a:r>
            <a:rPr lang="en-CA" sz="2000" dirty="0"/>
            <a:t>- Bad financial management</a:t>
          </a:r>
        </a:p>
        <a:p>
          <a:pPr algn="l"/>
          <a:r>
            <a:rPr lang="en-CA" sz="2000" dirty="0"/>
            <a:t>- Unexpected event</a:t>
          </a:r>
        </a:p>
      </dgm:t>
    </dgm:pt>
    <dgm:pt modelId="{A0AC31E6-A98E-4657-A6AF-5D1595D36152}" type="parTrans" cxnId="{42154633-9D1C-422D-B9B8-8E03B136F218}">
      <dgm:prSet/>
      <dgm:spPr/>
      <dgm:t>
        <a:bodyPr/>
        <a:lstStyle/>
        <a:p>
          <a:endParaRPr lang="en-CA"/>
        </a:p>
      </dgm:t>
    </dgm:pt>
    <dgm:pt modelId="{9818C3C6-CB21-458E-AB3F-FAE6E342D3B9}" type="sibTrans" cxnId="{42154633-9D1C-422D-B9B8-8E03B136F218}">
      <dgm:prSet/>
      <dgm:spPr/>
      <dgm:t>
        <a:bodyPr/>
        <a:lstStyle/>
        <a:p>
          <a:endParaRPr lang="en-CA"/>
        </a:p>
      </dgm:t>
    </dgm:pt>
    <dgm:pt modelId="{CAC59105-1E5D-4A8B-ABB9-1EA66E2929E6}">
      <dgm:prSet/>
      <dgm:spPr/>
      <dgm:t>
        <a:bodyPr/>
        <a:lstStyle/>
        <a:p>
          <a:r>
            <a:rPr lang="en-CA" dirty="0"/>
            <a:t>Everybody loses!</a:t>
          </a:r>
        </a:p>
      </dgm:t>
    </dgm:pt>
    <dgm:pt modelId="{E49828C5-6B1B-4774-84CE-FB2690E7CF11}" type="parTrans" cxnId="{0C39D257-A074-4104-9724-B8FFD6502D0D}">
      <dgm:prSet/>
      <dgm:spPr/>
      <dgm:t>
        <a:bodyPr/>
        <a:lstStyle/>
        <a:p>
          <a:endParaRPr lang="en-CA"/>
        </a:p>
      </dgm:t>
    </dgm:pt>
    <dgm:pt modelId="{C00CC007-88C5-4785-9F4B-E7362FD27041}" type="sibTrans" cxnId="{0C39D257-A074-4104-9724-B8FFD6502D0D}">
      <dgm:prSet/>
      <dgm:spPr/>
      <dgm:t>
        <a:bodyPr/>
        <a:lstStyle/>
        <a:p>
          <a:endParaRPr lang="en-CA"/>
        </a:p>
      </dgm:t>
    </dgm:pt>
    <dgm:pt modelId="{4AF1B5ED-716E-46EB-8C5F-E9D780ADF33B}" type="pres">
      <dgm:prSet presAssocID="{9A4FD067-DBD7-42DE-8852-276DC7FBECD0}" presName="diagram" presStyleCnt="0">
        <dgm:presLayoutVars>
          <dgm:dir/>
          <dgm:resizeHandles val="exact"/>
        </dgm:presLayoutVars>
      </dgm:prSet>
      <dgm:spPr/>
    </dgm:pt>
    <dgm:pt modelId="{77811B51-3965-41EF-9507-12772BECEAAF}" type="pres">
      <dgm:prSet presAssocID="{2C3A17B7-F335-4CED-9EF5-6F95DA3AB444}" presName="node" presStyleLbl="node1" presStyleIdx="0" presStyleCnt="6" custLinFactNeighborX="-6388" custLinFactNeighborY="-6263">
        <dgm:presLayoutVars>
          <dgm:bulletEnabled val="1"/>
        </dgm:presLayoutVars>
      </dgm:prSet>
      <dgm:spPr/>
    </dgm:pt>
    <dgm:pt modelId="{18F7F8E0-3A17-4539-9937-AAEA083A2EED}" type="pres">
      <dgm:prSet presAssocID="{E929FD78-8336-495D-9B22-99FB40E9E8BB}" presName="sibTrans" presStyleLbl="sibTrans2D1" presStyleIdx="0" presStyleCnt="5"/>
      <dgm:spPr/>
    </dgm:pt>
    <dgm:pt modelId="{A4AE3E2B-DA66-41FA-B360-3CCE5A10D97D}" type="pres">
      <dgm:prSet presAssocID="{E929FD78-8336-495D-9B22-99FB40E9E8BB}" presName="connectorText" presStyleLbl="sibTrans2D1" presStyleIdx="0" presStyleCnt="5"/>
      <dgm:spPr/>
    </dgm:pt>
    <dgm:pt modelId="{0B077058-1836-4452-A12E-CA5BBF0FC601}" type="pres">
      <dgm:prSet presAssocID="{A68059F2-7830-4ABE-820B-8202C7E26F3A}" presName="node" presStyleLbl="node1" presStyleIdx="1" presStyleCnt="6">
        <dgm:presLayoutVars>
          <dgm:bulletEnabled val="1"/>
        </dgm:presLayoutVars>
      </dgm:prSet>
      <dgm:spPr/>
    </dgm:pt>
    <dgm:pt modelId="{287FB463-D6AF-4AF4-A0E2-62CC6A935BBD}" type="pres">
      <dgm:prSet presAssocID="{0C515C8B-6050-489A-987B-DA564BAB3265}" presName="sibTrans" presStyleLbl="sibTrans2D1" presStyleIdx="1" presStyleCnt="5"/>
      <dgm:spPr/>
    </dgm:pt>
    <dgm:pt modelId="{A856E2C7-5ABD-47F9-A8DA-B88C499FA03C}" type="pres">
      <dgm:prSet presAssocID="{0C515C8B-6050-489A-987B-DA564BAB3265}" presName="connectorText" presStyleLbl="sibTrans2D1" presStyleIdx="1" presStyleCnt="5"/>
      <dgm:spPr/>
    </dgm:pt>
    <dgm:pt modelId="{3B7D58AD-A5CF-44A8-8A10-E8BD20F17BAE}" type="pres">
      <dgm:prSet presAssocID="{4588BB9B-D739-4376-917D-A6EE0CF87F37}" presName="node" presStyleLbl="node1" presStyleIdx="2" presStyleCnt="6" custScaleX="125089" custScaleY="129642">
        <dgm:presLayoutVars>
          <dgm:bulletEnabled val="1"/>
        </dgm:presLayoutVars>
      </dgm:prSet>
      <dgm:spPr/>
    </dgm:pt>
    <dgm:pt modelId="{BDDA4892-BA4E-4E86-93C0-BEB74DD11F0A}" type="pres">
      <dgm:prSet presAssocID="{9818C3C6-CB21-458E-AB3F-FAE6E342D3B9}" presName="sibTrans" presStyleLbl="sibTrans2D1" presStyleIdx="2" presStyleCnt="5"/>
      <dgm:spPr/>
    </dgm:pt>
    <dgm:pt modelId="{95862D77-10F1-4714-916E-AA1091A23853}" type="pres">
      <dgm:prSet presAssocID="{9818C3C6-CB21-458E-AB3F-FAE6E342D3B9}" presName="connectorText" presStyleLbl="sibTrans2D1" presStyleIdx="2" presStyleCnt="5"/>
      <dgm:spPr/>
    </dgm:pt>
    <dgm:pt modelId="{2B382B43-B1B2-4D9F-BD0A-D18A7384C8FF}" type="pres">
      <dgm:prSet presAssocID="{14FA1A24-D53B-4772-81E6-6B96328EE30F}" presName="node" presStyleLbl="node1" presStyleIdx="3" presStyleCnt="6">
        <dgm:presLayoutVars>
          <dgm:bulletEnabled val="1"/>
        </dgm:presLayoutVars>
      </dgm:prSet>
      <dgm:spPr/>
    </dgm:pt>
    <dgm:pt modelId="{9C0D7591-F973-422F-9711-23F41D925708}" type="pres">
      <dgm:prSet presAssocID="{D0B21277-BB4B-4DBD-8E91-26509985A405}" presName="sibTrans" presStyleLbl="sibTrans2D1" presStyleIdx="3" presStyleCnt="5"/>
      <dgm:spPr/>
    </dgm:pt>
    <dgm:pt modelId="{A39CECE9-E5F5-40CC-990B-87C6917B5430}" type="pres">
      <dgm:prSet presAssocID="{D0B21277-BB4B-4DBD-8E91-26509985A405}" presName="connectorText" presStyleLbl="sibTrans2D1" presStyleIdx="3" presStyleCnt="5"/>
      <dgm:spPr/>
    </dgm:pt>
    <dgm:pt modelId="{82ECE6E6-75A6-46DD-AA2D-A636119D893B}" type="pres">
      <dgm:prSet presAssocID="{A208239F-2446-4711-922E-CA35B034CDEB}" presName="node" presStyleLbl="node1" presStyleIdx="4" presStyleCnt="6">
        <dgm:presLayoutVars>
          <dgm:bulletEnabled val="1"/>
        </dgm:presLayoutVars>
      </dgm:prSet>
      <dgm:spPr/>
    </dgm:pt>
    <dgm:pt modelId="{5578FB9E-BD1A-429D-9E92-C5CCA9EF0FB5}" type="pres">
      <dgm:prSet presAssocID="{A20EE0AE-8A1E-4539-BB5A-B06F21D93C3B}" presName="sibTrans" presStyleLbl="sibTrans2D1" presStyleIdx="4" presStyleCnt="5"/>
      <dgm:spPr/>
    </dgm:pt>
    <dgm:pt modelId="{F2A8727B-D434-4501-B118-16600CE61180}" type="pres">
      <dgm:prSet presAssocID="{A20EE0AE-8A1E-4539-BB5A-B06F21D93C3B}" presName="connectorText" presStyleLbl="sibTrans2D1" presStyleIdx="4" presStyleCnt="5"/>
      <dgm:spPr/>
    </dgm:pt>
    <dgm:pt modelId="{474CB44D-1BE7-438E-8D2E-742F7E3C673D}" type="pres">
      <dgm:prSet presAssocID="{CAC59105-1E5D-4A8B-ABB9-1EA66E2929E6}" presName="node" presStyleLbl="node1" presStyleIdx="5" presStyleCnt="6">
        <dgm:presLayoutVars>
          <dgm:bulletEnabled val="1"/>
        </dgm:presLayoutVars>
      </dgm:prSet>
      <dgm:spPr/>
    </dgm:pt>
  </dgm:ptLst>
  <dgm:cxnLst>
    <dgm:cxn modelId="{6F44FD0A-067E-480B-8ED4-3019A797F4FA}" type="presOf" srcId="{D0B21277-BB4B-4DBD-8E91-26509985A405}" destId="{A39CECE9-E5F5-40CC-990B-87C6917B5430}" srcOrd="1" destOrd="0" presId="urn:microsoft.com/office/officeart/2005/8/layout/process5"/>
    <dgm:cxn modelId="{5DB57D0F-5053-452F-9CDB-5F77950E7EE2}" type="presOf" srcId="{A208239F-2446-4711-922E-CA35B034CDEB}" destId="{82ECE6E6-75A6-46DD-AA2D-A636119D893B}" srcOrd="0" destOrd="0" presId="urn:microsoft.com/office/officeart/2005/8/layout/process5"/>
    <dgm:cxn modelId="{EB394F10-FC8F-4CB3-BFD2-268B437231C0}" type="presOf" srcId="{9818C3C6-CB21-458E-AB3F-FAE6E342D3B9}" destId="{95862D77-10F1-4714-916E-AA1091A23853}" srcOrd="1" destOrd="0" presId="urn:microsoft.com/office/officeart/2005/8/layout/process5"/>
    <dgm:cxn modelId="{39B33C11-3F58-49D3-B784-9EB4A6156C61}" type="presOf" srcId="{E929FD78-8336-495D-9B22-99FB40E9E8BB}" destId="{18F7F8E0-3A17-4539-9937-AAEA083A2EED}" srcOrd="0" destOrd="0" presId="urn:microsoft.com/office/officeart/2005/8/layout/process5"/>
    <dgm:cxn modelId="{A697DD28-F44F-4708-8D1D-B13F3C70EAE1}" type="presOf" srcId="{2C3A17B7-F335-4CED-9EF5-6F95DA3AB444}" destId="{77811B51-3965-41EF-9507-12772BECEAAF}" srcOrd="0" destOrd="0" presId="urn:microsoft.com/office/officeart/2005/8/layout/process5"/>
    <dgm:cxn modelId="{A86F6829-3C3F-4E24-9B17-F36456A8CC24}" type="presOf" srcId="{14FA1A24-D53B-4772-81E6-6B96328EE30F}" destId="{2B382B43-B1B2-4D9F-BD0A-D18A7384C8FF}" srcOrd="0" destOrd="0" presId="urn:microsoft.com/office/officeart/2005/8/layout/process5"/>
    <dgm:cxn modelId="{42154633-9D1C-422D-B9B8-8E03B136F218}" srcId="{9A4FD067-DBD7-42DE-8852-276DC7FBECD0}" destId="{4588BB9B-D739-4376-917D-A6EE0CF87F37}" srcOrd="2" destOrd="0" parTransId="{A0AC31E6-A98E-4657-A6AF-5D1595D36152}" sibTransId="{9818C3C6-CB21-458E-AB3F-FAE6E342D3B9}"/>
    <dgm:cxn modelId="{2B776A4C-382E-497B-955B-1453127D4B2A}" type="presOf" srcId="{0C515C8B-6050-489A-987B-DA564BAB3265}" destId="{A856E2C7-5ABD-47F9-A8DA-B88C499FA03C}" srcOrd="1" destOrd="0" presId="urn:microsoft.com/office/officeart/2005/8/layout/process5"/>
    <dgm:cxn modelId="{0C39D257-A074-4104-9724-B8FFD6502D0D}" srcId="{9A4FD067-DBD7-42DE-8852-276DC7FBECD0}" destId="{CAC59105-1E5D-4A8B-ABB9-1EA66E2929E6}" srcOrd="5" destOrd="0" parTransId="{E49828C5-6B1B-4774-84CE-FB2690E7CF11}" sibTransId="{C00CC007-88C5-4785-9F4B-E7362FD27041}"/>
    <dgm:cxn modelId="{57C8949C-4153-422D-9774-FCF54A63A723}" srcId="{9A4FD067-DBD7-42DE-8852-276DC7FBECD0}" destId="{A208239F-2446-4711-922E-CA35B034CDEB}" srcOrd="4" destOrd="0" parTransId="{084BE2FE-8CAE-41AA-88C8-F9BA018F34B3}" sibTransId="{A20EE0AE-8A1E-4539-BB5A-B06F21D93C3B}"/>
    <dgm:cxn modelId="{F79626AA-456E-4EE3-80B3-D46B97CC528F}" type="presOf" srcId="{E929FD78-8336-495D-9B22-99FB40E9E8BB}" destId="{A4AE3E2B-DA66-41FA-B360-3CCE5A10D97D}" srcOrd="1" destOrd="0" presId="urn:microsoft.com/office/officeart/2005/8/layout/process5"/>
    <dgm:cxn modelId="{25FA95B1-58EA-43DF-A243-5CFDB8043208}" type="presOf" srcId="{A68059F2-7830-4ABE-820B-8202C7E26F3A}" destId="{0B077058-1836-4452-A12E-CA5BBF0FC601}" srcOrd="0" destOrd="0" presId="urn:microsoft.com/office/officeart/2005/8/layout/process5"/>
    <dgm:cxn modelId="{834522B2-3E77-4B3F-BC90-4E4F2E41B578}" type="presOf" srcId="{A20EE0AE-8A1E-4539-BB5A-B06F21D93C3B}" destId="{5578FB9E-BD1A-429D-9E92-C5CCA9EF0FB5}" srcOrd="0" destOrd="0" presId="urn:microsoft.com/office/officeart/2005/8/layout/process5"/>
    <dgm:cxn modelId="{DEFCC5B5-AA61-4384-81E6-D3382CA6EAD7}" type="presOf" srcId="{9818C3C6-CB21-458E-AB3F-FAE6E342D3B9}" destId="{BDDA4892-BA4E-4E86-93C0-BEB74DD11F0A}" srcOrd="0" destOrd="0" presId="urn:microsoft.com/office/officeart/2005/8/layout/process5"/>
    <dgm:cxn modelId="{5CDB9FBC-0537-438C-B355-28B2755E777B}" srcId="{9A4FD067-DBD7-42DE-8852-276DC7FBECD0}" destId="{2C3A17B7-F335-4CED-9EF5-6F95DA3AB444}" srcOrd="0" destOrd="0" parTransId="{1055323F-E8E8-4679-B077-B88221F3F645}" sibTransId="{E929FD78-8336-495D-9B22-99FB40E9E8BB}"/>
    <dgm:cxn modelId="{269ECACA-4893-481B-A6C6-EAEC2EDE7F10}" type="presOf" srcId="{D0B21277-BB4B-4DBD-8E91-26509985A405}" destId="{9C0D7591-F973-422F-9711-23F41D925708}" srcOrd="0" destOrd="0" presId="urn:microsoft.com/office/officeart/2005/8/layout/process5"/>
    <dgm:cxn modelId="{2F5C0CDE-460D-46E5-B796-5B994FC6C9C9}" srcId="{9A4FD067-DBD7-42DE-8852-276DC7FBECD0}" destId="{A68059F2-7830-4ABE-820B-8202C7E26F3A}" srcOrd="1" destOrd="0" parTransId="{00303D01-8A31-4B84-9639-9F7969B4939B}" sibTransId="{0C515C8B-6050-489A-987B-DA564BAB3265}"/>
    <dgm:cxn modelId="{CDC3A9E7-8E89-4322-BB43-BB1415BF82C4}" type="presOf" srcId="{4588BB9B-D739-4376-917D-A6EE0CF87F37}" destId="{3B7D58AD-A5CF-44A8-8A10-E8BD20F17BAE}" srcOrd="0" destOrd="0" presId="urn:microsoft.com/office/officeart/2005/8/layout/process5"/>
    <dgm:cxn modelId="{F1473CF0-DBE9-4B73-8C47-49B0E598430C}" type="presOf" srcId="{CAC59105-1E5D-4A8B-ABB9-1EA66E2929E6}" destId="{474CB44D-1BE7-438E-8D2E-742F7E3C673D}" srcOrd="0" destOrd="0" presId="urn:microsoft.com/office/officeart/2005/8/layout/process5"/>
    <dgm:cxn modelId="{676AE4F1-2A99-4B62-831A-9A47212E27B0}" type="presOf" srcId="{A20EE0AE-8A1E-4539-BB5A-B06F21D93C3B}" destId="{F2A8727B-D434-4501-B118-16600CE61180}" srcOrd="1" destOrd="0" presId="urn:microsoft.com/office/officeart/2005/8/layout/process5"/>
    <dgm:cxn modelId="{02AAD3F3-EBA5-4AD9-9F40-CEA4A81969A2}" srcId="{9A4FD067-DBD7-42DE-8852-276DC7FBECD0}" destId="{14FA1A24-D53B-4772-81E6-6B96328EE30F}" srcOrd="3" destOrd="0" parTransId="{066184DE-D35A-4C5D-9D2D-3D6B63CBC256}" sibTransId="{D0B21277-BB4B-4DBD-8E91-26509985A405}"/>
    <dgm:cxn modelId="{CE9B1DF5-A73F-4987-A434-AEBF04E2E047}" type="presOf" srcId="{9A4FD067-DBD7-42DE-8852-276DC7FBECD0}" destId="{4AF1B5ED-716E-46EB-8C5F-E9D780ADF33B}" srcOrd="0" destOrd="0" presId="urn:microsoft.com/office/officeart/2005/8/layout/process5"/>
    <dgm:cxn modelId="{50DADFFF-E36B-43B5-8190-216B83F2B5C0}" type="presOf" srcId="{0C515C8B-6050-489A-987B-DA564BAB3265}" destId="{287FB463-D6AF-4AF4-A0E2-62CC6A935BBD}" srcOrd="0" destOrd="0" presId="urn:microsoft.com/office/officeart/2005/8/layout/process5"/>
    <dgm:cxn modelId="{5ECFFD16-CF72-475A-AB5C-3F67AEF46C98}" type="presParOf" srcId="{4AF1B5ED-716E-46EB-8C5F-E9D780ADF33B}" destId="{77811B51-3965-41EF-9507-12772BECEAAF}" srcOrd="0" destOrd="0" presId="urn:microsoft.com/office/officeart/2005/8/layout/process5"/>
    <dgm:cxn modelId="{5F0E2A39-7D4A-4C21-B776-8172CBEB6484}" type="presParOf" srcId="{4AF1B5ED-716E-46EB-8C5F-E9D780ADF33B}" destId="{18F7F8E0-3A17-4539-9937-AAEA083A2EED}" srcOrd="1" destOrd="0" presId="urn:microsoft.com/office/officeart/2005/8/layout/process5"/>
    <dgm:cxn modelId="{25EBBB7B-7150-475F-8365-CD3EE679F9FB}" type="presParOf" srcId="{18F7F8E0-3A17-4539-9937-AAEA083A2EED}" destId="{A4AE3E2B-DA66-41FA-B360-3CCE5A10D97D}" srcOrd="0" destOrd="0" presId="urn:microsoft.com/office/officeart/2005/8/layout/process5"/>
    <dgm:cxn modelId="{48EF4063-70FB-4B85-B4A2-8C87B79C7B43}" type="presParOf" srcId="{4AF1B5ED-716E-46EB-8C5F-E9D780ADF33B}" destId="{0B077058-1836-4452-A12E-CA5BBF0FC601}" srcOrd="2" destOrd="0" presId="urn:microsoft.com/office/officeart/2005/8/layout/process5"/>
    <dgm:cxn modelId="{60AB8AE2-1471-481E-99FE-7B0CE3C0BC63}" type="presParOf" srcId="{4AF1B5ED-716E-46EB-8C5F-E9D780ADF33B}" destId="{287FB463-D6AF-4AF4-A0E2-62CC6A935BBD}" srcOrd="3" destOrd="0" presId="urn:microsoft.com/office/officeart/2005/8/layout/process5"/>
    <dgm:cxn modelId="{82BBA036-4F65-414B-9400-2E8D5C90B8CF}" type="presParOf" srcId="{287FB463-D6AF-4AF4-A0E2-62CC6A935BBD}" destId="{A856E2C7-5ABD-47F9-A8DA-B88C499FA03C}" srcOrd="0" destOrd="0" presId="urn:microsoft.com/office/officeart/2005/8/layout/process5"/>
    <dgm:cxn modelId="{077CD35F-F987-46F6-962C-B08785479548}" type="presParOf" srcId="{4AF1B5ED-716E-46EB-8C5F-E9D780ADF33B}" destId="{3B7D58AD-A5CF-44A8-8A10-E8BD20F17BAE}" srcOrd="4" destOrd="0" presId="urn:microsoft.com/office/officeart/2005/8/layout/process5"/>
    <dgm:cxn modelId="{3C8D496F-EAB0-48D8-9455-EEFFAB7EEDBE}" type="presParOf" srcId="{4AF1B5ED-716E-46EB-8C5F-E9D780ADF33B}" destId="{BDDA4892-BA4E-4E86-93C0-BEB74DD11F0A}" srcOrd="5" destOrd="0" presId="urn:microsoft.com/office/officeart/2005/8/layout/process5"/>
    <dgm:cxn modelId="{D69CEDE7-BAE5-4C8B-AB62-6DC2B48E44F3}" type="presParOf" srcId="{BDDA4892-BA4E-4E86-93C0-BEB74DD11F0A}" destId="{95862D77-10F1-4714-916E-AA1091A23853}" srcOrd="0" destOrd="0" presId="urn:microsoft.com/office/officeart/2005/8/layout/process5"/>
    <dgm:cxn modelId="{8C10206F-A6B5-4D5C-BD02-90FD0A2736E6}" type="presParOf" srcId="{4AF1B5ED-716E-46EB-8C5F-E9D780ADF33B}" destId="{2B382B43-B1B2-4D9F-BD0A-D18A7384C8FF}" srcOrd="6" destOrd="0" presId="urn:microsoft.com/office/officeart/2005/8/layout/process5"/>
    <dgm:cxn modelId="{45994C0E-4C3E-48A4-BCFE-DDAC9F5B0B08}" type="presParOf" srcId="{4AF1B5ED-716E-46EB-8C5F-E9D780ADF33B}" destId="{9C0D7591-F973-422F-9711-23F41D925708}" srcOrd="7" destOrd="0" presId="urn:microsoft.com/office/officeart/2005/8/layout/process5"/>
    <dgm:cxn modelId="{7A5CD53B-B85A-4582-8937-2CA95E1AA4F5}" type="presParOf" srcId="{9C0D7591-F973-422F-9711-23F41D925708}" destId="{A39CECE9-E5F5-40CC-990B-87C6917B5430}" srcOrd="0" destOrd="0" presId="urn:microsoft.com/office/officeart/2005/8/layout/process5"/>
    <dgm:cxn modelId="{E57C8BDC-87DF-4DE7-BF84-D9864EC8B2E5}" type="presParOf" srcId="{4AF1B5ED-716E-46EB-8C5F-E9D780ADF33B}" destId="{82ECE6E6-75A6-46DD-AA2D-A636119D893B}" srcOrd="8" destOrd="0" presId="urn:microsoft.com/office/officeart/2005/8/layout/process5"/>
    <dgm:cxn modelId="{AFE30E79-FDA9-440F-91BC-4479E09202A9}" type="presParOf" srcId="{4AF1B5ED-716E-46EB-8C5F-E9D780ADF33B}" destId="{5578FB9E-BD1A-429D-9E92-C5CCA9EF0FB5}" srcOrd="9" destOrd="0" presId="urn:microsoft.com/office/officeart/2005/8/layout/process5"/>
    <dgm:cxn modelId="{9D989264-78C1-4609-B911-5AF0578A46FC}" type="presParOf" srcId="{5578FB9E-BD1A-429D-9E92-C5CCA9EF0FB5}" destId="{F2A8727B-D434-4501-B118-16600CE61180}" srcOrd="0" destOrd="0" presId="urn:microsoft.com/office/officeart/2005/8/layout/process5"/>
    <dgm:cxn modelId="{E95011EF-0217-44BB-9B36-A7B59FD981F0}" type="presParOf" srcId="{4AF1B5ED-716E-46EB-8C5F-E9D780ADF33B}" destId="{474CB44D-1BE7-438E-8D2E-742F7E3C673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Problem Statement</a:t>
          </a:r>
        </a:p>
      </dsp:txBody>
      <dsp:txXfrm>
        <a:off x="0" y="1663243"/>
        <a:ext cx="1617761" cy="1164788"/>
      </dsp:txXfrm>
    </dsp:sp>
    <dsp:sp modelId="{BBA91679-4684-4A04-8AEB-03038C78A75C}">
      <dsp:nvSpPr>
        <dsp:cNvPr id="0" name=""/>
        <dsp:cNvSpPr/>
      </dsp:nvSpPr>
      <dsp:spPr>
        <a:xfrm>
          <a:off x="0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  <a:endParaRPr lang="en-US" sz="3200" kern="1200" dirty="0"/>
        </a:p>
      </dsp:txBody>
      <dsp:txXfrm>
        <a:off x="0" y="886717"/>
        <a:ext cx="1617761" cy="776525"/>
      </dsp:txXfrm>
    </dsp:sp>
    <dsp:sp modelId="{00AE7F27-0E5D-4AFB-ACD6-B5A19E79EA42}">
      <dsp:nvSpPr>
        <dsp:cNvPr id="0" name=""/>
        <dsp:cNvSpPr/>
      </dsp:nvSpPr>
      <dsp:spPr>
        <a:xfrm>
          <a:off x="1739255" y="899025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The Dataset</a:t>
          </a:r>
        </a:p>
      </dsp:txBody>
      <dsp:txXfrm>
        <a:off x="1739255" y="1675551"/>
        <a:ext cx="1617761" cy="1164788"/>
      </dsp:txXfrm>
    </dsp:sp>
    <dsp:sp modelId="{975C752B-C37A-4BA6-A3AE-2202A141404A}">
      <dsp:nvSpPr>
        <dsp:cNvPr id="0" name=""/>
        <dsp:cNvSpPr/>
      </dsp:nvSpPr>
      <dsp:spPr>
        <a:xfrm>
          <a:off x="1747182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1747182" y="886717"/>
        <a:ext cx="1617761" cy="776525"/>
      </dsp:txXfrm>
    </dsp:sp>
    <dsp:sp modelId="{CAD62F17-E99D-4FEF-B376-961CA4CB20EB}">
      <dsp:nvSpPr>
        <dsp:cNvPr id="0" name=""/>
        <dsp:cNvSpPr/>
      </dsp:nvSpPr>
      <dsp:spPr>
        <a:xfrm>
          <a:off x="3494365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Data Preparation</a:t>
          </a:r>
        </a:p>
      </dsp:txBody>
      <dsp:txXfrm>
        <a:off x="3494365" y="1663243"/>
        <a:ext cx="1617761" cy="1164788"/>
      </dsp:txXfrm>
    </dsp:sp>
    <dsp:sp modelId="{E20811D6-E5D4-4C9E-AABF-9E0E1902CA2C}">
      <dsp:nvSpPr>
        <dsp:cNvPr id="0" name=""/>
        <dsp:cNvSpPr/>
      </dsp:nvSpPr>
      <dsp:spPr>
        <a:xfrm>
          <a:off x="3494365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  <a:endParaRPr lang="en-US" sz="3200" kern="1200" dirty="0"/>
        </a:p>
      </dsp:txBody>
      <dsp:txXfrm>
        <a:off x="3494365" y="886717"/>
        <a:ext cx="1617761" cy="776525"/>
      </dsp:txXfrm>
    </dsp:sp>
    <dsp:sp modelId="{29392C22-2272-4415-AC7D-6DD005F6663A}">
      <dsp:nvSpPr>
        <dsp:cNvPr id="0" name=""/>
        <dsp:cNvSpPr/>
      </dsp:nvSpPr>
      <dsp:spPr>
        <a:xfrm>
          <a:off x="5241547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Interesting Insights</a:t>
          </a:r>
        </a:p>
      </dsp:txBody>
      <dsp:txXfrm>
        <a:off x="5241547" y="1663243"/>
        <a:ext cx="1617761" cy="1164788"/>
      </dsp:txXfrm>
    </dsp:sp>
    <dsp:sp modelId="{2E9BAAED-41B3-41C4-9F7E-FDB6FF773645}">
      <dsp:nvSpPr>
        <dsp:cNvPr id="0" name=""/>
        <dsp:cNvSpPr/>
      </dsp:nvSpPr>
      <dsp:spPr>
        <a:xfrm>
          <a:off x="5241547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04</a:t>
          </a:r>
        </a:p>
      </dsp:txBody>
      <dsp:txXfrm>
        <a:off x="5241547" y="886717"/>
        <a:ext cx="1617761" cy="776525"/>
      </dsp:txXfrm>
    </dsp:sp>
    <dsp:sp modelId="{2D5FF1E4-0ADE-4ACB-AD80-A7CB7DBED6A0}">
      <dsp:nvSpPr>
        <dsp:cNvPr id="0" name=""/>
        <dsp:cNvSpPr/>
      </dsp:nvSpPr>
      <dsp:spPr>
        <a:xfrm>
          <a:off x="6988730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Hypothesis Tests</a:t>
          </a:r>
        </a:p>
      </dsp:txBody>
      <dsp:txXfrm>
        <a:off x="6988730" y="1663243"/>
        <a:ext cx="1617761" cy="1164788"/>
      </dsp:txXfrm>
    </dsp:sp>
    <dsp:sp modelId="{111308D2-67F6-4DDB-8F55-0CAB5DED52FF}">
      <dsp:nvSpPr>
        <dsp:cNvPr id="0" name=""/>
        <dsp:cNvSpPr/>
      </dsp:nvSpPr>
      <dsp:spPr>
        <a:xfrm>
          <a:off x="6988730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05</a:t>
          </a:r>
          <a:endParaRPr lang="en-CA" sz="3200" kern="1200" dirty="0"/>
        </a:p>
      </dsp:txBody>
      <dsp:txXfrm>
        <a:off x="6988730" y="886717"/>
        <a:ext cx="1617761" cy="776525"/>
      </dsp:txXfrm>
    </dsp:sp>
    <dsp:sp modelId="{63B474D9-C371-4B23-9FE8-09881B881592}">
      <dsp:nvSpPr>
        <dsp:cNvPr id="0" name=""/>
        <dsp:cNvSpPr/>
      </dsp:nvSpPr>
      <dsp:spPr>
        <a:xfrm>
          <a:off x="8735913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Modelling</a:t>
          </a:r>
          <a:endParaRPr lang="en-CA" sz="2200" kern="1200" dirty="0"/>
        </a:p>
      </dsp:txBody>
      <dsp:txXfrm>
        <a:off x="8735913" y="1663243"/>
        <a:ext cx="1617761" cy="1164788"/>
      </dsp:txXfrm>
    </dsp:sp>
    <dsp:sp modelId="{3C01DD6F-1857-4792-8612-1E6C8D1811C0}">
      <dsp:nvSpPr>
        <dsp:cNvPr id="0" name=""/>
        <dsp:cNvSpPr/>
      </dsp:nvSpPr>
      <dsp:spPr>
        <a:xfrm>
          <a:off x="8735913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06</a:t>
          </a:r>
        </a:p>
      </dsp:txBody>
      <dsp:txXfrm>
        <a:off x="8735913" y="886717"/>
        <a:ext cx="1617761" cy="776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11B51-3965-41EF-9507-12772BECEAAF}">
      <dsp:nvSpPr>
        <dsp:cNvPr id="0" name=""/>
        <dsp:cNvSpPr/>
      </dsp:nvSpPr>
      <dsp:spPr>
        <a:xfrm>
          <a:off x="28942" y="133478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Bank issues a $10,000 loan to Youssef</a:t>
          </a:r>
        </a:p>
      </dsp:txBody>
      <dsp:txXfrm>
        <a:off x="74404" y="178940"/>
        <a:ext cx="2496069" cy="1461271"/>
      </dsp:txXfrm>
    </dsp:sp>
    <dsp:sp modelId="{18F7F8E0-3A17-4539-9937-AAEA083A2EED}">
      <dsp:nvSpPr>
        <dsp:cNvPr id="0" name=""/>
        <dsp:cNvSpPr/>
      </dsp:nvSpPr>
      <dsp:spPr>
        <a:xfrm rot="88228">
          <a:off x="2879843" y="636934"/>
          <a:ext cx="636238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2879874" y="762800"/>
        <a:ext cx="445367" cy="384944"/>
      </dsp:txXfrm>
    </dsp:sp>
    <dsp:sp modelId="{0B077058-1836-4452-A12E-CA5BBF0FC601}">
      <dsp:nvSpPr>
        <dsp:cNvPr id="0" name=""/>
        <dsp:cNvSpPr/>
      </dsp:nvSpPr>
      <dsp:spPr>
        <a:xfrm>
          <a:off x="3815990" y="230692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 makes some payments</a:t>
          </a:r>
        </a:p>
      </dsp:txBody>
      <dsp:txXfrm>
        <a:off x="3861452" y="276154"/>
        <a:ext cx="2496069" cy="1461271"/>
      </dsp:txXfrm>
    </dsp:sp>
    <dsp:sp modelId="{287FB463-D6AF-4AF4-A0E2-62CC6A935BBD}">
      <dsp:nvSpPr>
        <dsp:cNvPr id="0" name=""/>
        <dsp:cNvSpPr/>
      </dsp:nvSpPr>
      <dsp:spPr>
        <a:xfrm>
          <a:off x="6630639" y="686003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6630639" y="814318"/>
        <a:ext cx="383909" cy="384944"/>
      </dsp:txXfrm>
    </dsp:sp>
    <dsp:sp modelId="{3B7D58AD-A5CF-44A8-8A10-E8BD20F17BAE}">
      <dsp:nvSpPr>
        <dsp:cNvPr id="0" name=""/>
        <dsp:cNvSpPr/>
      </dsp:nvSpPr>
      <dsp:spPr>
        <a:xfrm>
          <a:off x="7437781" y="641"/>
          <a:ext cx="3236043" cy="20122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 suddenly cannot make payments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- Bad financial management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- Unexpected event</a:t>
          </a:r>
        </a:p>
      </dsp:txBody>
      <dsp:txXfrm>
        <a:off x="7496719" y="59579"/>
        <a:ext cx="3118167" cy="1894421"/>
      </dsp:txXfrm>
    </dsp:sp>
    <dsp:sp modelId="{BDDA4892-BA4E-4E86-93C0-BEB74DD11F0A}">
      <dsp:nvSpPr>
        <dsp:cNvPr id="0" name=""/>
        <dsp:cNvSpPr/>
      </dsp:nvSpPr>
      <dsp:spPr>
        <a:xfrm rot="5005707">
          <a:off x="8953493" y="2194029"/>
          <a:ext cx="552069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-5400000">
        <a:off x="9027578" y="2239326"/>
        <a:ext cx="384944" cy="386448"/>
      </dsp:txXfrm>
    </dsp:sp>
    <dsp:sp modelId="{2B382B43-B1B2-4D9F-BD0A-D18A7384C8FF}">
      <dsp:nvSpPr>
        <dsp:cNvPr id="0" name=""/>
        <dsp:cNvSpPr/>
      </dsp:nvSpPr>
      <dsp:spPr>
        <a:xfrm>
          <a:off x="8086831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Youssef’s credit score goes down</a:t>
          </a:r>
        </a:p>
      </dsp:txBody>
      <dsp:txXfrm>
        <a:off x="8132293" y="3093199"/>
        <a:ext cx="2496069" cy="1461271"/>
      </dsp:txXfrm>
    </dsp:sp>
    <dsp:sp modelId="{9C0D7591-F973-422F-9711-23F41D925708}">
      <dsp:nvSpPr>
        <dsp:cNvPr id="0" name=""/>
        <dsp:cNvSpPr/>
      </dsp:nvSpPr>
      <dsp:spPr>
        <a:xfrm rot="10800000">
          <a:off x="7310733" y="3503047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10800000">
        <a:off x="7475266" y="3631362"/>
        <a:ext cx="383909" cy="384944"/>
      </dsp:txXfrm>
    </dsp:sp>
    <dsp:sp modelId="{82ECE6E6-75A6-46DD-AA2D-A636119D893B}">
      <dsp:nvSpPr>
        <dsp:cNvPr id="0" name=""/>
        <dsp:cNvSpPr/>
      </dsp:nvSpPr>
      <dsp:spPr>
        <a:xfrm>
          <a:off x="4465041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Bank is faced with unreturned money</a:t>
          </a:r>
        </a:p>
      </dsp:txBody>
      <dsp:txXfrm>
        <a:off x="4510503" y="3093199"/>
        <a:ext cx="2496069" cy="1461271"/>
      </dsp:txXfrm>
    </dsp:sp>
    <dsp:sp modelId="{5578FB9E-BD1A-429D-9E92-C5CCA9EF0FB5}">
      <dsp:nvSpPr>
        <dsp:cNvPr id="0" name=""/>
        <dsp:cNvSpPr/>
      </dsp:nvSpPr>
      <dsp:spPr>
        <a:xfrm rot="10800000">
          <a:off x="3688943" y="3503047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10800000">
        <a:off x="3853476" y="3631362"/>
        <a:ext cx="383909" cy="384944"/>
      </dsp:txXfrm>
    </dsp:sp>
    <dsp:sp modelId="{474CB44D-1BE7-438E-8D2E-742F7E3C673D}">
      <dsp:nvSpPr>
        <dsp:cNvPr id="0" name=""/>
        <dsp:cNvSpPr/>
      </dsp:nvSpPr>
      <dsp:spPr>
        <a:xfrm>
          <a:off x="843250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100" kern="1200" dirty="0"/>
            <a:t>Everybody loses!</a:t>
          </a:r>
        </a:p>
      </dsp:txBody>
      <dsp:txXfrm>
        <a:off x="888712" y="3093199"/>
        <a:ext cx="2496069" cy="146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ublacklist.net/14244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2062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orddreams.wordpress.com/2015/03/30/29-ways-to-describe-a-headache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dreams.wordpress.com/2015/03/30/29-ways-to-describe-a-headach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ue_are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wendykan/lending-club-loan-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ue_are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Late Loan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1775" y="3910649"/>
            <a:ext cx="6924675" cy="68040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Predicting Loans that are Likely to be Late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94" y="1628776"/>
            <a:ext cx="10353762" cy="3571874"/>
          </a:xfrm>
          <a:gradFill>
            <a:gsLst>
              <a:gs pos="29000">
                <a:schemeClr val="dk2">
                  <a:hueOff val="0"/>
                  <a:satOff val="0"/>
                  <a:tint val="96000"/>
                  <a:alpha val="87000"/>
                  <a:lumMod val="92000"/>
                  <a:lumOff val="8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was the target variable made binary?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Initially: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9 unique labels (Varying form of good or bad)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Current, Fully Paid </a:t>
            </a:r>
            <a:r>
              <a:rPr lang="en-CA" b="1" dirty="0" err="1">
                <a:solidFill>
                  <a:schemeClr val="tx1"/>
                </a:solidFill>
              </a:rPr>
              <a:t>etc</a:t>
            </a:r>
            <a:r>
              <a:rPr lang="en-CA" b="1" dirty="0">
                <a:solidFill>
                  <a:schemeClr val="tx1"/>
                </a:solidFill>
              </a:rPr>
              <a:t> – The good ones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In Grace Period, Charged Off, 30+ days late </a:t>
            </a:r>
            <a:r>
              <a:rPr lang="en-CA" b="1" dirty="0" err="1">
                <a:solidFill>
                  <a:schemeClr val="tx1"/>
                </a:solidFill>
              </a:rPr>
              <a:t>etc</a:t>
            </a:r>
            <a:r>
              <a:rPr lang="en-CA" b="1" dirty="0">
                <a:solidFill>
                  <a:schemeClr val="tx1"/>
                </a:solidFill>
              </a:rPr>
              <a:t> – The bad ones</a:t>
            </a:r>
          </a:p>
          <a:p>
            <a:pPr marL="846900" lvl="1" indent="-342900"/>
            <a:r>
              <a:rPr lang="en-CA" b="1" dirty="0">
                <a:solidFill>
                  <a:schemeClr val="tx1"/>
                </a:solidFill>
              </a:rPr>
              <a:t>Now:</a:t>
            </a:r>
          </a:p>
          <a:p>
            <a:pPr marL="1152900" lvl="2" indent="-342900"/>
            <a:r>
              <a:rPr lang="en-CA" b="1" dirty="0">
                <a:solidFill>
                  <a:schemeClr val="tx1"/>
                </a:solidFill>
              </a:rPr>
              <a:t>2 unique labels (Good/Bad)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76804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4. Interesting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bg1"/>
                </a:solidFill>
              </a:rPr>
              <a:t>Questions examined included: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are loan amounts distributed?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are interest rates distributed?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does the term of the Loan affect loans?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we visualize Loan Amount, Interest Rate and Term into 1 graph?</a:t>
            </a:r>
            <a:endParaRPr lang="en-CA" dirty="0">
              <a:solidFill>
                <a:schemeClr val="bg1"/>
              </a:solidFill>
            </a:endParaRPr>
          </a:p>
          <a:p>
            <a:pPr lvl="1"/>
            <a:r>
              <a:rPr lang="en-CA" dirty="0">
                <a:solidFill>
                  <a:schemeClr val="bg1"/>
                </a:solidFill>
              </a:rPr>
              <a:t>How does the grade of the loan affect loans?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have some features changed over time?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What’s the difference between good and bad loans regarding loan amounts and IR?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6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069"/>
            <a:ext cx="10353762" cy="1261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are loan amounts distributed?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18A6F-4727-4DD2-8A98-0B3317128F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" y="1200150"/>
            <a:ext cx="4167393" cy="2566987"/>
          </a:xfrm>
        </p:spPr>
      </p:pic>
      <p:pic>
        <p:nvPicPr>
          <p:cNvPr id="21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59890A60-413D-4E90-853C-383D1BF60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" y="3909267"/>
            <a:ext cx="4263058" cy="2767757"/>
          </a:xfr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1427679-F33E-4DC6-9FA1-B0BD57A1FC9F}"/>
              </a:ext>
            </a:extLst>
          </p:cNvPr>
          <p:cNvSpPr txBox="1">
            <a:spLocks/>
          </p:cNvSpPr>
          <p:nvPr/>
        </p:nvSpPr>
        <p:spPr>
          <a:xfrm>
            <a:off x="5135099" y="2070942"/>
            <a:ext cx="6422393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400" dirty="0">
                <a:solidFill>
                  <a:schemeClr val="bg1"/>
                </a:solidFill>
              </a:rPr>
              <a:t>Skewed to the right 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Most common loan is $10,000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50% of Loans &lt; $13,000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90% of loans &lt; $29,000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Largest loan $40,000 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Lowest loan at $500.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Spikes at round values (10,000 ,20,000, 25,000)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The biggest spike at $10,000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77AA0-606E-4D2F-B454-4D5878A687F2}"/>
              </a:ext>
            </a:extLst>
          </p:cNvPr>
          <p:cNvSpPr txBox="1"/>
          <p:nvPr/>
        </p:nvSpPr>
        <p:spPr>
          <a:xfrm>
            <a:off x="1323975" y="4933950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502818-1BCB-4DD7-94AB-3EEDE065A388}"/>
              </a:ext>
            </a:extLst>
          </p:cNvPr>
          <p:cNvSpPr txBox="1"/>
          <p:nvPr/>
        </p:nvSpPr>
        <p:spPr>
          <a:xfrm>
            <a:off x="1695450" y="4144609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57525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069"/>
            <a:ext cx="10353762" cy="1261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are interest rates distributed?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BC05DD1-DBE1-4F5B-98C8-1C656D8FD8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1110408"/>
            <a:ext cx="4038599" cy="2795223"/>
          </a:xfrm>
        </p:spPr>
      </p:pic>
      <p:pic>
        <p:nvPicPr>
          <p:cNvPr id="10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F8C82737-3FEF-4EF5-8D7B-6E59C5F27A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4030933"/>
            <a:ext cx="4038599" cy="2719998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80CCF7-9F18-41AE-B2E3-90A7868BD7B3}"/>
              </a:ext>
            </a:extLst>
          </p:cNvPr>
          <p:cNvSpPr txBox="1">
            <a:spLocks/>
          </p:cNvSpPr>
          <p:nvPr/>
        </p:nvSpPr>
        <p:spPr>
          <a:xfrm>
            <a:off x="5135099" y="2070942"/>
            <a:ext cx="6422393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Most common rate at 12-13%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Skewed to the right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50% of rates are ≤13%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90% of rates are ≤20%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Maximum rate at 33%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Minimum rate at 5%</a:t>
            </a:r>
          </a:p>
          <a:p>
            <a:pPr lvl="0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001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does the term of the Loan affect loans(Amount)?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sz="2400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5953125" y="2881313"/>
            <a:ext cx="5547217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Mean for 60 months: $20,700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Mean for 36 months: $12,740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Both terms have an equal range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36 month IQR: $6,000 - $17,000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60 month IQR:$15,000 - $25,000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2518B2-E605-49E0-BD4B-EF71120BF5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"/>
          <a:stretch/>
        </p:blipFill>
        <p:spPr bwMode="auto">
          <a:xfrm>
            <a:off x="924443" y="2809875"/>
            <a:ext cx="4619107" cy="3500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A60A07-75BE-4A51-ACAC-B0F1C7A64A3A}"/>
              </a:ext>
            </a:extLst>
          </p:cNvPr>
          <p:cNvSpPr txBox="1">
            <a:spLocks/>
          </p:cNvSpPr>
          <p:nvPr/>
        </p:nvSpPr>
        <p:spPr>
          <a:xfrm>
            <a:off x="681010" y="1676399"/>
            <a:ext cx="5547217" cy="11334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71% of all loans are 36 months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29% of all loans are 60 months</a:t>
            </a:r>
          </a:p>
        </p:txBody>
      </p:sp>
    </p:spTree>
    <p:extLst>
      <p:ext uri="{BB962C8B-B14F-4D97-AF65-F5344CB8AC3E}">
        <p14:creationId xmlns:p14="http://schemas.microsoft.com/office/powerpoint/2010/main" val="110481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4320"/>
            <a:ext cx="10353762" cy="12573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does the term of the Loan affect loans (Interest Rates)?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32B8FFA-8B21-447C-8DC9-07786A6B64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2070942"/>
            <a:ext cx="5229225" cy="38840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6010275" y="2070942"/>
            <a:ext cx="5547217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schemeClr val="bg1"/>
                </a:solidFill>
              </a:rPr>
              <a:t>36 months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IQR range: 7 =&gt;14%.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Whisker edges range: 5% =&gt; 23%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Range: 5% =&gt;33%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</a:rPr>
              <a:t>60 months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IQR range: 13% =&gt;18%.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Whisker edges range: 5% =&gt;27%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Range: 5% =&gt;33%</a:t>
            </a:r>
          </a:p>
          <a:p>
            <a:pPr lvl="0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1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0990"/>
            <a:ext cx="10353762" cy="12573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we visualize Loan Amount, Interest Rate and Term into 1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161925" y="1204911"/>
            <a:ext cx="4913777" cy="54578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1600" b="1" dirty="0">
                <a:solidFill>
                  <a:schemeClr val="bg1"/>
                </a:solidFill>
                <a:effectLst/>
              </a:rPr>
              <a:t>36 months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 concentrated between $8,000 &amp; $12,000 </a:t>
            </a: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Interest rates concentrated between 5% and 12%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Loans decrease after $20,000</a:t>
            </a:r>
          </a:p>
          <a:p>
            <a:pPr lvl="0"/>
            <a:r>
              <a:rPr lang="en-CA" sz="1600" b="1" dirty="0">
                <a:solidFill>
                  <a:schemeClr val="bg1"/>
                </a:solidFill>
                <a:effectLst/>
              </a:rPr>
              <a:t>60 months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Loans start at $9,000 . 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Higher loan value, lower range of interest rate.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 concentrated between $10,000 &amp; $20,000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Interest rates concentrated between 10% &amp; 17%.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r>
              <a:rPr lang="en-CA" sz="1600" dirty="0">
                <a:solidFill>
                  <a:schemeClr val="bg1"/>
                </a:solidFill>
                <a:effectLst/>
              </a:rPr>
              <a:t>Higher loan amount, the lower the interest rate. </a:t>
            </a:r>
          </a:p>
          <a:p>
            <a:r>
              <a:rPr lang="en-CA" sz="1600" dirty="0">
                <a:solidFill>
                  <a:schemeClr val="bg1"/>
                </a:solidFill>
                <a:effectLst/>
              </a:rPr>
              <a:t>A $10,000 loan over 36 months has a lower interest rate than a $10,000 loan over 60 months.</a:t>
            </a:r>
            <a:endParaRPr lang="en-CA" sz="12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73E66-0D93-4792-889B-8C9F881A766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02" y="1663065"/>
            <a:ext cx="7038975" cy="3880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1520C-BFF7-4BB6-A405-81BCCF6695F8}"/>
              </a:ext>
            </a:extLst>
          </p:cNvPr>
          <p:cNvSpPr txBox="1">
            <a:spLocks/>
          </p:cNvSpPr>
          <p:nvPr/>
        </p:nvSpPr>
        <p:spPr>
          <a:xfrm>
            <a:off x="5475147" y="1893571"/>
            <a:ext cx="2800436" cy="5543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loan =  $20,700, STD= $8,084</a:t>
            </a:r>
          </a:p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interest rate of 15.9%. STD=4.9%</a:t>
            </a:r>
          </a:p>
          <a:p>
            <a:pPr lvl="1"/>
            <a:endParaRPr lang="en-CA" sz="11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8D4AE2-EB02-4617-9F2B-18F0C57A3570}"/>
              </a:ext>
            </a:extLst>
          </p:cNvPr>
          <p:cNvSpPr txBox="1">
            <a:spLocks/>
          </p:cNvSpPr>
          <p:nvPr/>
        </p:nvSpPr>
        <p:spPr>
          <a:xfrm>
            <a:off x="8875615" y="1971675"/>
            <a:ext cx="2963960" cy="5543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loan =  $12,740, STD= $8,600</a:t>
            </a:r>
          </a:p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interest rate of 12%. STD=4.3%</a:t>
            </a:r>
          </a:p>
          <a:p>
            <a:pPr lvl="1"/>
            <a:endParaRPr lang="en-CA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48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How does the grade of the loan affect loans?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153" y="3429000"/>
            <a:ext cx="4759891" cy="11492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High dependency</a:t>
            </a:r>
          </a:p>
          <a:p>
            <a:r>
              <a:rPr lang="en-CA" dirty="0">
                <a:solidFill>
                  <a:schemeClr val="bg1"/>
                </a:solidFill>
              </a:rPr>
              <a:t>Higher IR for worse grades loans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1401D5E-72A5-4436-98BD-7603C5B5E3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6900"/>
            <a:ext cx="6501008" cy="43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How have some features changed over time?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C103FB14-C265-4F00-943B-CBFCAA051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1418981"/>
            <a:ext cx="4999218" cy="2415749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F7FC137-B166-447F-B4FF-0FB775CD28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/>
          <a:stretch/>
        </p:blipFill>
        <p:spPr>
          <a:xfrm>
            <a:off x="6467473" y="1513705"/>
            <a:ext cx="5304021" cy="2321025"/>
          </a:xfrm>
          <a:prstGeom prst="rect">
            <a:avLst/>
          </a:prstGeom>
        </p:spPr>
      </p:pic>
      <p:pic>
        <p:nvPicPr>
          <p:cNvPr id="24" name="Picture 23" descr="A picture containing photo, kitchen, white, table&#10;&#10;Description automatically generated">
            <a:extLst>
              <a:ext uri="{FF2B5EF4-FFF2-40B4-BE49-F238E27FC236}">
                <a16:creationId xmlns:a16="http://schemas.microsoft.com/office/drawing/2014/main" id="{3DAC5D23-A10A-4111-AD98-437F065AD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6" y="3841611"/>
            <a:ext cx="4999219" cy="2974887"/>
          </a:xfrm>
          <a:prstGeom prst="rect">
            <a:avLst/>
          </a:prstGeom>
        </p:spPr>
      </p:pic>
      <p:pic>
        <p:nvPicPr>
          <p:cNvPr id="26" name="Picture 25" descr="A screenshot of text&#10;&#10;Description automatically generated">
            <a:extLst>
              <a:ext uri="{FF2B5EF4-FFF2-40B4-BE49-F238E27FC236}">
                <a16:creationId xmlns:a16="http://schemas.microsoft.com/office/drawing/2014/main" id="{403D21BC-541C-4C3D-9184-3DD834D4C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4" y="3841612"/>
            <a:ext cx="5291267" cy="29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What’s the difference between good and bad loans regarding loan amounts and IR?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E9FCC-AAE9-4FDF-BFED-DFDAD1052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73010"/>
              </p:ext>
            </p:extLst>
          </p:nvPr>
        </p:nvGraphicFramePr>
        <p:xfrm>
          <a:off x="1472321" y="1652587"/>
          <a:ext cx="9236710" cy="94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6940">
                  <a:extLst>
                    <a:ext uri="{9D8B030D-6E8A-4147-A177-3AD203B41FA5}">
                      <a16:colId xmlns:a16="http://schemas.microsoft.com/office/drawing/2014/main" val="3379306184"/>
                    </a:ext>
                  </a:extLst>
                </a:gridCol>
                <a:gridCol w="3450620">
                  <a:extLst>
                    <a:ext uri="{9D8B030D-6E8A-4147-A177-3AD203B41FA5}">
                      <a16:colId xmlns:a16="http://schemas.microsoft.com/office/drawing/2014/main" val="2210044785"/>
                    </a:ext>
                  </a:extLst>
                </a:gridCol>
                <a:gridCol w="3819150">
                  <a:extLst>
                    <a:ext uri="{9D8B030D-6E8A-4147-A177-3AD203B41FA5}">
                      <a16:colId xmlns:a16="http://schemas.microsoft.com/office/drawing/2014/main" val="3900131505"/>
                    </a:ext>
                  </a:extLst>
                </a:gridCol>
              </a:tblGrid>
              <a:tr h="314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 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Average Loan Amount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Average Interest Rate(%)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839203"/>
                  </a:ext>
                </a:extLst>
              </a:tr>
              <a:tr h="3143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Good Loans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$14,940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12.7%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066336"/>
                  </a:ext>
                </a:extLst>
              </a:tr>
              <a:tr h="3143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Bad Loans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$15,700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15.7%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1425428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AC72E5-D188-4232-B0BE-EB111C44D49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t="2076"/>
          <a:stretch/>
        </p:blipFill>
        <p:spPr bwMode="auto">
          <a:xfrm>
            <a:off x="1157996" y="2752725"/>
            <a:ext cx="3848705" cy="3865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0F81A1-C277-49FA-9D44-AAE0D4A6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701" y="2843214"/>
            <a:ext cx="3413399" cy="17168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 months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28% of all loans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42% of late loans.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5C2EA-DEA6-4B93-82CA-C88F1F24239A}"/>
              </a:ext>
            </a:extLst>
          </p:cNvPr>
          <p:cNvSpPr txBox="1">
            <a:spLocks/>
          </p:cNvSpPr>
          <p:nvPr/>
        </p:nvSpPr>
        <p:spPr>
          <a:xfrm>
            <a:off x="8420100" y="2807494"/>
            <a:ext cx="3771900" cy="1716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36 months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72% of all loans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58% of late loans.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E13CA-0FA1-4F15-BB12-E4AB050B7036}"/>
              </a:ext>
            </a:extLst>
          </p:cNvPr>
          <p:cNvSpPr txBox="1">
            <a:spLocks/>
          </p:cNvSpPr>
          <p:nvPr/>
        </p:nvSpPr>
        <p:spPr>
          <a:xfrm>
            <a:off x="5457825" y="4173774"/>
            <a:ext cx="5438776" cy="13798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marL="3690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Loan amount, interest rate and term of loan does affect the lateness of the loan</a:t>
            </a:r>
          </a:p>
        </p:txBody>
      </p:sp>
    </p:spTree>
    <p:extLst>
      <p:ext uri="{BB962C8B-B14F-4D97-AF65-F5344CB8AC3E}">
        <p14:creationId xmlns:p14="http://schemas.microsoft.com/office/powerpoint/2010/main" val="149184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95325"/>
            <a:ext cx="10353762" cy="1257300"/>
          </a:xfrm>
          <a:gradFill>
            <a:gsLst>
              <a:gs pos="16000">
                <a:schemeClr val="bg1"/>
              </a:gs>
              <a:gs pos="90000">
                <a:schemeClr val="dk2">
                  <a:hueOff val="0"/>
                  <a:satOff val="0"/>
                  <a:lumOff val="0"/>
                  <a:shade val="90000"/>
                  <a:lumMod val="90000"/>
                  <a:alpha val="25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228421"/>
              </p:ext>
            </p:extLst>
          </p:nvPr>
        </p:nvGraphicFramePr>
        <p:xfrm>
          <a:off x="913795" y="1952625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86" y="2057400"/>
            <a:ext cx="11001980" cy="3714749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Four hypothesis tests </a:t>
            </a:r>
          </a:p>
          <a:p>
            <a:r>
              <a:rPr lang="en-CA" dirty="0">
                <a:solidFill>
                  <a:schemeClr val="bg1"/>
                </a:solidFill>
              </a:rPr>
              <a:t>Four interesting questions </a:t>
            </a:r>
          </a:p>
          <a:p>
            <a:pPr lvl="1"/>
            <a:r>
              <a:rPr lang="en-CA" sz="2200" b="1" dirty="0">
                <a:solidFill>
                  <a:schemeClr val="bg1"/>
                </a:solidFill>
                <a:effectLst/>
              </a:rPr>
              <a:t>Do mortgage holders have different interest rate distribution vs home owners?</a:t>
            </a:r>
            <a:endParaRPr lang="en-CA" sz="34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2200" b="1" dirty="0">
                <a:solidFill>
                  <a:schemeClr val="bg1"/>
                </a:solidFill>
                <a:effectLst/>
              </a:rPr>
              <a:t>Do mortgage holders have different distributions of loans vs those who rent their homes?</a:t>
            </a:r>
          </a:p>
          <a:p>
            <a:pPr lvl="1"/>
            <a:r>
              <a:rPr lang="en-CA" sz="2400" b="1" dirty="0">
                <a:solidFill>
                  <a:schemeClr val="bg1"/>
                </a:solidFill>
                <a:effectLst/>
              </a:rPr>
              <a:t>Is interest rate distribution the same for all loan Status (Bad vs Good)?</a:t>
            </a:r>
          </a:p>
          <a:p>
            <a:pPr lvl="1"/>
            <a:r>
              <a:rPr lang="en-CA" sz="2400" b="1" dirty="0">
                <a:solidFill>
                  <a:schemeClr val="bg1"/>
                </a:solidFill>
                <a:effectLst/>
              </a:rPr>
              <a:t>Is loan amount distribution the same for all loan Status (Bad vs Good)?</a:t>
            </a:r>
            <a:endParaRPr lang="en-CA" sz="3600" b="1" dirty="0">
              <a:solidFill>
                <a:schemeClr val="bg1"/>
              </a:solidFill>
              <a:effectLst/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6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571625"/>
            <a:ext cx="12039600" cy="5133975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 fontScale="85000" lnSpcReduction="20000"/>
          </a:bodyPr>
          <a:lstStyle/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State null hypothesis and find observed difference of means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Combine the two datasets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Scramble the data so order is lost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Permutated samples: Divide scrambled data into 2 sets. (Each same length as original sets) 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Find permutated replicate  (The replicate is difference of means)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Compute 2,000 replicates.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Run test to compute p-value. (Probability of observing a statistic ≥ than the one observed, given that null hypothesis is true)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endParaRPr lang="en-CA" sz="3600" dirty="0">
              <a:solidFill>
                <a:schemeClr val="bg1"/>
              </a:solidFill>
              <a:effectLst/>
            </a:endParaRP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endParaRPr lang="en-CA" sz="3600" dirty="0">
              <a:solidFill>
                <a:schemeClr val="bg1"/>
              </a:solidFill>
              <a:effectLst/>
            </a:endParaRPr>
          </a:p>
          <a:p>
            <a:pPr marL="907200" lvl="1" indent="-457200">
              <a:buClrTx/>
              <a:buSzPct val="100000"/>
              <a:buFont typeface="+mj-lt"/>
              <a:buAutoNum type="arabicPeriod"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88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1057275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/>
              </a:rPr>
              <a:t>Do mortgage holders have different interest rate distribution vs home-owners?</a:t>
            </a:r>
            <a:endParaRPr lang="en-CA" sz="36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Null Hypothesis: Mortgage Holders and Owners have the same interest rate distribution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FB4B9-F901-4381-97F4-9CD39745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6447"/>
              </p:ext>
            </p:extLst>
          </p:nvPr>
        </p:nvGraphicFramePr>
        <p:xfrm>
          <a:off x="2602814" y="3429000"/>
          <a:ext cx="6975723" cy="20167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201705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4774018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Mortgage Holders and Owners do not have the same interest rate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44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2076451"/>
            <a:ext cx="11706225" cy="1133474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/>
              </a:rPr>
              <a:t>Do mortgage holders have different distributions of loans vs those who rent their homes?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Mortgage Holders and Renters have the same loan value distribution.</a:t>
            </a:r>
          </a:p>
          <a:p>
            <a:endParaRPr lang="en-CA" sz="2400" b="1" dirty="0">
              <a:solidFill>
                <a:schemeClr val="bg1"/>
              </a:solidFill>
              <a:effectLst/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BACAE4-0A34-4C3C-A7A5-DEAFC6E3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38427"/>
              </p:ext>
            </p:extLst>
          </p:nvPr>
        </p:nvGraphicFramePr>
        <p:xfrm>
          <a:off x="2562865" y="3527301"/>
          <a:ext cx="7055622" cy="227403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226922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4828700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$3495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493512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Mortgage Holders and Renters do not have the same loan value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67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028700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200" b="1" dirty="0">
                <a:solidFill>
                  <a:schemeClr val="bg1"/>
                </a:solidFill>
                <a:effectLst/>
              </a:rPr>
              <a:t>Is interest rate distribution the same for all loan Status (Bad vs Good)?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Bad and Good Loans have the same interest rate distribution.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CC0FC9-A099-44FD-AAF8-0070EE7F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560550"/>
              </p:ext>
            </p:extLst>
          </p:nvPr>
        </p:nvGraphicFramePr>
        <p:xfrm>
          <a:off x="795337" y="3381375"/>
          <a:ext cx="10601326" cy="14782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346031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7255295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3%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Bad and Good Loans do not have the same interest rate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23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095374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bg1"/>
                </a:solidFill>
                <a:effectLst/>
              </a:rPr>
              <a:t>Is loan amount distribution the same for all loan Status (Bad vs Good)?</a:t>
            </a:r>
            <a:endParaRPr lang="en-CA" sz="38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Bad and good Loans have the same loan amount distribution.</a:t>
            </a: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E2E3E0-5A13-42CE-B600-C89D41017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98722"/>
              </p:ext>
            </p:extLst>
          </p:nvPr>
        </p:nvGraphicFramePr>
        <p:xfrm>
          <a:off x="795337" y="3729991"/>
          <a:ext cx="10601326" cy="14782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346031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7255295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$749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Bad and Good Loans do not have the same loan amount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3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144D-6A21-4CA3-9482-ACEEFC50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90700"/>
            <a:ext cx="10353762" cy="3714749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3 Classification models used: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Random Forest 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XG Boost</a:t>
            </a:r>
          </a:p>
        </p:txBody>
      </p:sp>
    </p:spTree>
    <p:extLst>
      <p:ext uri="{BB962C8B-B14F-4D97-AF65-F5344CB8AC3E}">
        <p14:creationId xmlns:p14="http://schemas.microsoft.com/office/powerpoint/2010/main" val="3416813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144D-6A21-4CA3-9482-ACEEFC50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90700"/>
            <a:ext cx="10353762" cy="4056427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3 Sets of Data</a:t>
            </a:r>
          </a:p>
          <a:p>
            <a:r>
              <a:rPr lang="en-CA" dirty="0">
                <a:solidFill>
                  <a:schemeClr val="bg1"/>
                </a:solidFill>
              </a:rPr>
              <a:t>Training Set – Fit models</a:t>
            </a:r>
          </a:p>
          <a:p>
            <a:r>
              <a:rPr lang="en-CA" dirty="0">
                <a:solidFill>
                  <a:schemeClr val="bg1"/>
                </a:solidFill>
              </a:rPr>
              <a:t>Validation Set – Compare results from models</a:t>
            </a:r>
          </a:p>
          <a:p>
            <a:r>
              <a:rPr lang="en-CA" dirty="0">
                <a:solidFill>
                  <a:schemeClr val="bg1"/>
                </a:solidFill>
              </a:rPr>
              <a:t>Testing Set – Model performance based on selected model</a:t>
            </a:r>
          </a:p>
        </p:txBody>
      </p:sp>
    </p:spTree>
    <p:extLst>
      <p:ext uri="{BB962C8B-B14F-4D97-AF65-F5344CB8AC3E}">
        <p14:creationId xmlns:p14="http://schemas.microsoft.com/office/powerpoint/2010/main" val="18974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Model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3F7986E-AB83-493E-BF08-F1D69FB26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76449"/>
                <a:ext cx="5994400" cy="3622671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 algn="ctr">
                  <a:buFont typeface="Wingdings 2" charset="2"/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Precision</a:t>
                </a:r>
              </a:p>
              <a:p>
                <a:pPr marL="36900" indent="0" algn="ctr"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  <a:p>
                <a:pPr marL="36900" indent="0" algn="ctr">
                  <a:buFont typeface="Wingdings 2" charset="2"/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OR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𝑃𝑟𝑒𝑑𝑖𝑐𝑡𝑒𝑑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𝐵𝑎𝑑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𝐿𝑜𝑎𝑛𝑠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𝑎𝑐𝑡𝑢𝑎𝑙𝑙𝑦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𝑏𝑎𝑑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𝑙𝑜𝑎𝑛𝑠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en-CA" sz="2000" dirty="0">
                    <a:solidFill>
                      <a:schemeClr val="bg1"/>
                    </a:solidFill>
                  </a:rPr>
                  <a:t>A precision of 1 = No misclassification of bad loans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3F7986E-AB83-493E-BF08-F1D69FB2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6449"/>
                <a:ext cx="5994400" cy="3622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8C48487-2AAD-4BD2-A517-CB8DBD0BA6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728" y="2076449"/>
                <a:ext cx="5171557" cy="3622671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 algn="ctr">
                  <a:buFont typeface="Wingdings 2" charset="2"/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Recall</a:t>
                </a:r>
              </a:p>
              <a:p>
                <a:pPr marL="36900" indent="0" algn="ctr"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  <a:p>
                <a:pPr marL="36900" indent="0" algn="ctr">
                  <a:buFont typeface="Wingdings 2" charset="2"/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OR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𝑃𝑟𝑒𝑑𝑖𝑐𝑡𝑒𝑑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𝐵𝑎𝑑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𝐿𝑜𝑎𝑛𝑠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𝑎𝑐𝑡𝑢𝑎𝑙𝑙𝑦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𝑏𝑎𝑑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𝑏𝑎𝑑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𝑙𝑜𝑎𝑛𝑠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en-CA" dirty="0">
                    <a:solidFill>
                      <a:schemeClr val="bg1"/>
                    </a:solidFill>
                  </a:rPr>
                  <a:t>A recall of 1 = 100% bad loans were flagged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8C48487-2AAD-4BD2-A517-CB8DBD0B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8" y="2076449"/>
                <a:ext cx="5171557" cy="3622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55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Model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550968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Precision closest to 1 is important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Misclassification can lead to flagging customers that are okay -&gt; </a:t>
            </a:r>
            <a:r>
              <a:rPr lang="en-CA" dirty="0" err="1">
                <a:solidFill>
                  <a:schemeClr val="bg1"/>
                </a:solidFill>
              </a:rPr>
              <a:t>Inconveniant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Recall greater than 0.8 is acceptable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80% of bad loans will be flagged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3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443-0F6C-459F-A5B2-695B3D11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200" dirty="0">
                <a:solidFill>
                  <a:schemeClr val="bg1"/>
                </a:solidFill>
              </a:rPr>
              <a:t>1. Problem Statement: What’s the problem?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C043EA-6C1D-4659-98A4-F9ABC8CB0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720689"/>
              </p:ext>
            </p:extLst>
          </p:nvPr>
        </p:nvGraphicFramePr>
        <p:xfrm>
          <a:off x="790574" y="1866899"/>
          <a:ext cx="108680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51617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2000251"/>
            <a:ext cx="10353762" cy="4140000"/>
          </a:xfrm>
          <a:solidFill>
            <a:schemeClr val="tx1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Parameters to tune:</a:t>
            </a:r>
          </a:p>
          <a:p>
            <a:r>
              <a:rPr lang="en-CA" dirty="0">
                <a:solidFill>
                  <a:schemeClr val="bg1"/>
                </a:solidFill>
              </a:rPr>
              <a:t>C – Inverse Regularization Parameter</a:t>
            </a:r>
          </a:p>
          <a:p>
            <a:r>
              <a:rPr lang="en-CA" dirty="0">
                <a:solidFill>
                  <a:schemeClr val="bg1"/>
                </a:solidFill>
              </a:rPr>
              <a:t>Penalty – L1 or L2</a:t>
            </a:r>
          </a:p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Best Model:</a:t>
            </a:r>
          </a:p>
          <a:p>
            <a:r>
              <a:rPr lang="en-CA" dirty="0">
                <a:solidFill>
                  <a:schemeClr val="bg1"/>
                </a:solidFill>
              </a:rPr>
              <a:t>C = 1</a:t>
            </a:r>
          </a:p>
          <a:p>
            <a:r>
              <a:rPr lang="en-CA" dirty="0">
                <a:solidFill>
                  <a:schemeClr val="bg1"/>
                </a:solidFill>
              </a:rPr>
              <a:t>Penalty = L2</a:t>
            </a:r>
          </a:p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Results:</a:t>
            </a:r>
          </a:p>
          <a:p>
            <a:r>
              <a:rPr lang="en-CA" dirty="0">
                <a:solidFill>
                  <a:schemeClr val="bg1"/>
                </a:solidFill>
              </a:rPr>
              <a:t>Precision =  0.99</a:t>
            </a:r>
          </a:p>
          <a:p>
            <a:r>
              <a:rPr lang="en-CA" dirty="0">
                <a:solidFill>
                  <a:schemeClr val="bg1"/>
                </a:solidFill>
              </a:rPr>
              <a:t>Recall = 0.88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72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924"/>
            <a:ext cx="10353762" cy="1257300"/>
          </a:xfrm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58000"/>
            <a:ext cx="10353762" cy="5040000"/>
          </a:xfrm>
          <a:solidFill>
            <a:schemeClr val="tx1">
              <a:lumMod val="75000"/>
            </a:schemeClr>
          </a:solidFill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Parameters:</a:t>
            </a: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Results:</a:t>
            </a:r>
          </a:p>
          <a:p>
            <a:r>
              <a:rPr lang="en-CA" dirty="0">
                <a:solidFill>
                  <a:schemeClr val="bg1"/>
                </a:solidFill>
              </a:rPr>
              <a:t>Precision =  0.99</a:t>
            </a:r>
          </a:p>
          <a:p>
            <a:r>
              <a:rPr lang="en-CA" dirty="0">
                <a:solidFill>
                  <a:schemeClr val="bg1"/>
                </a:solidFill>
              </a:rPr>
              <a:t>Recall = 0.78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ABC36F-30B9-4420-BC6B-ADC2CC30C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68741"/>
              </p:ext>
            </p:extLst>
          </p:nvPr>
        </p:nvGraphicFramePr>
        <p:xfrm>
          <a:off x="2026676" y="2091690"/>
          <a:ext cx="81280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150">
                  <a:extLst>
                    <a:ext uri="{9D8B030D-6E8A-4147-A177-3AD203B41FA5}">
                      <a16:colId xmlns:a16="http://schemas.microsoft.com/office/drawing/2014/main" val="3595625316"/>
                    </a:ext>
                  </a:extLst>
                </a:gridCol>
                <a:gridCol w="2979925">
                  <a:extLst>
                    <a:ext uri="{9D8B030D-6E8A-4147-A177-3AD203B41FA5}">
                      <a16:colId xmlns:a16="http://schemas.microsoft.com/office/drawing/2014/main" val="4170207782"/>
                    </a:ext>
                  </a:extLst>
                </a:gridCol>
                <a:gridCol w="2979925">
                  <a:extLst>
                    <a:ext uri="{9D8B030D-6E8A-4147-A177-3AD203B41FA5}">
                      <a16:colId xmlns:a16="http://schemas.microsoft.com/office/drawing/2014/main" val="3771510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Best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max_depth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Depth of each tree in forest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2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max_features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Maximum features allowed to try in one tree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Sqrt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2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number of trees in the forest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5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348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 – 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2749"/>
            <a:ext cx="10353762" cy="4860000"/>
          </a:xfrm>
          <a:solidFill>
            <a:schemeClr val="tx1">
              <a:lumMod val="75000"/>
            </a:schemeClr>
          </a:solidFill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Parameters:</a:t>
            </a: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CA" b="1" u="sng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CA" b="1" u="sng" dirty="0">
                <a:solidFill>
                  <a:schemeClr val="bg1"/>
                </a:solidFill>
              </a:rPr>
              <a:t>Results:</a:t>
            </a:r>
          </a:p>
          <a:p>
            <a:r>
              <a:rPr lang="en-CA" dirty="0">
                <a:solidFill>
                  <a:schemeClr val="bg1"/>
                </a:solidFill>
              </a:rPr>
              <a:t>Precision =  0.99</a:t>
            </a:r>
          </a:p>
          <a:p>
            <a:r>
              <a:rPr lang="en-CA" dirty="0">
                <a:solidFill>
                  <a:schemeClr val="bg1"/>
                </a:solidFill>
              </a:rPr>
              <a:t>Recall = 0.86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FEA13D-B114-4078-9A3C-ED9E641F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06022"/>
              </p:ext>
            </p:extLst>
          </p:nvPr>
        </p:nvGraphicFramePr>
        <p:xfrm>
          <a:off x="2026676" y="2227581"/>
          <a:ext cx="812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150">
                  <a:extLst>
                    <a:ext uri="{9D8B030D-6E8A-4147-A177-3AD203B41FA5}">
                      <a16:colId xmlns:a16="http://schemas.microsoft.com/office/drawing/2014/main" val="3595625316"/>
                    </a:ext>
                  </a:extLst>
                </a:gridCol>
                <a:gridCol w="2979925">
                  <a:extLst>
                    <a:ext uri="{9D8B030D-6E8A-4147-A177-3AD203B41FA5}">
                      <a16:colId xmlns:a16="http://schemas.microsoft.com/office/drawing/2014/main" val="4170207782"/>
                    </a:ext>
                  </a:extLst>
                </a:gridCol>
                <a:gridCol w="2979925">
                  <a:extLst>
                    <a:ext uri="{9D8B030D-6E8A-4147-A177-3AD203B41FA5}">
                      <a16:colId xmlns:a16="http://schemas.microsoft.com/office/drawing/2014/main" val="3771510715"/>
                    </a:ext>
                  </a:extLst>
                </a:gridCol>
              </a:tblGrid>
              <a:tr h="328930">
                <a:tc>
                  <a:txBody>
                    <a:bodyPr/>
                    <a:lstStyle/>
                    <a:p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Best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max_depth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Depth of each tree in forest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2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max_features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Maximum features allowed to try in one tree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2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number of trees in the forest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5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Learning_rate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Loss function 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80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Colsample_by_node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subsample ratio of columns for each node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89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99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alpha val="38000"/>
            </a:schemeClr>
          </a:solidFill>
        </p:spPr>
        <p:txBody>
          <a:bodyPr/>
          <a:lstStyle/>
          <a:p>
            <a:r>
              <a:rPr lang="en-CA" dirty="0"/>
              <a:t>6. Modelling – Summary and Winner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550968"/>
          </a:xfrm>
          <a:solidFill>
            <a:schemeClr val="tx1">
              <a:lumMod val="75000"/>
              <a:alpha val="44000"/>
            </a:schemeClr>
          </a:solidFill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Logistic Regression is the winner with a recall score of 88%.</a:t>
            </a:r>
          </a:p>
          <a:p>
            <a:r>
              <a:rPr lang="en-CA" dirty="0">
                <a:solidFill>
                  <a:schemeClr val="bg1"/>
                </a:solidFill>
              </a:rPr>
              <a:t>Results on test set: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Recall: 88%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Precision: 99%</a:t>
            </a:r>
          </a:p>
        </p:txBody>
      </p:sp>
    </p:spTree>
    <p:extLst>
      <p:ext uri="{BB962C8B-B14F-4D97-AF65-F5344CB8AC3E}">
        <p14:creationId xmlns:p14="http://schemas.microsoft.com/office/powerpoint/2010/main" val="413979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alpha val="38000"/>
            </a:schemeClr>
          </a:solidFill>
        </p:spPr>
        <p:txBody>
          <a:bodyPr/>
          <a:lstStyle/>
          <a:p>
            <a:r>
              <a:rPr lang="en-CA" dirty="0"/>
              <a:t>6. Steps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4AA4-D6C2-4006-BAA0-81216D1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550968"/>
          </a:xfrm>
          <a:solidFill>
            <a:schemeClr val="tx1">
              <a:lumMod val="75000"/>
              <a:alpha val="44000"/>
            </a:schemeClr>
          </a:solidFill>
        </p:spPr>
        <p:txBody>
          <a:bodyPr>
            <a:normAutofit/>
          </a:bodyPr>
          <a:lstStyle/>
          <a:p>
            <a:pPr marL="494100" indent="-457200">
              <a:buAutoNum type="arabicPeriod"/>
            </a:pPr>
            <a:r>
              <a:rPr lang="en-CA" dirty="0">
                <a:solidFill>
                  <a:schemeClr val="bg1"/>
                </a:solidFill>
              </a:rPr>
              <a:t>Use a larger RAM to test on more data</a:t>
            </a:r>
          </a:p>
          <a:p>
            <a:pPr marL="494100" indent="-457200">
              <a:buAutoNum type="arabicPeriod"/>
            </a:pPr>
            <a:r>
              <a:rPr lang="en-CA" dirty="0">
                <a:solidFill>
                  <a:schemeClr val="bg1"/>
                </a:solidFill>
              </a:rPr>
              <a:t>Test more models such </a:t>
            </a:r>
            <a:r>
              <a:rPr lang="en-CA">
                <a:solidFill>
                  <a:schemeClr val="bg1"/>
                </a:solidFill>
              </a:rPr>
              <a:t>as SVM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6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443-0F6C-459F-A5B2-695B3D11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900" dirty="0">
                <a:solidFill>
                  <a:schemeClr val="bg1"/>
                </a:solidFill>
              </a:rPr>
              <a:t>1. Problem Statement: Who benefits and How will the model help?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62E42-0E2D-41E1-996F-829B77148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1645" y="2209799"/>
            <a:ext cx="4856841" cy="3622671"/>
          </a:xfrm>
          <a:solidFill>
            <a:schemeClr val="dk2">
              <a:tint val="60000"/>
              <a:hueOff val="0"/>
              <a:satOff val="0"/>
              <a:lumOff val="0"/>
              <a:alpha val="35000"/>
            </a:schemeClr>
          </a:solidFill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Who Benefits?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Loan Issuing Institutions(Example: Banks)</a:t>
            </a:r>
          </a:p>
          <a:p>
            <a:pPr lvl="2"/>
            <a:r>
              <a:rPr lang="en-CA" dirty="0">
                <a:solidFill>
                  <a:schemeClr val="bg1"/>
                </a:solidFill>
              </a:rPr>
              <a:t>Late loans is lost money </a:t>
            </a:r>
          </a:p>
          <a:p>
            <a:pPr lvl="2"/>
            <a:r>
              <a:rPr lang="en-CA" dirty="0">
                <a:solidFill>
                  <a:schemeClr val="bg1"/>
                </a:solidFill>
              </a:rPr>
              <a:t>Loss on a balance sheet</a:t>
            </a: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9C3A1A-02B4-42FB-A4FE-122517E7B608}"/>
              </a:ext>
            </a:extLst>
          </p:cNvPr>
          <p:cNvSpPr txBox="1">
            <a:spLocks/>
          </p:cNvSpPr>
          <p:nvPr/>
        </p:nvSpPr>
        <p:spPr>
          <a:xfrm>
            <a:off x="1233835" y="2209799"/>
            <a:ext cx="4856841" cy="3622671"/>
          </a:xfrm>
          <a:prstGeom prst="rect">
            <a:avLst/>
          </a:prstGeom>
          <a:solidFill>
            <a:schemeClr val="dk2">
              <a:tint val="60000"/>
              <a:hueOff val="0"/>
              <a:satOff val="0"/>
              <a:lumOff val="0"/>
              <a:alpha val="35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chemeClr val="bg1"/>
                </a:solidFill>
              </a:rPr>
              <a:t>How will the model help?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Comparing profiles of past late loanees vs new loanees 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Help raise early warning flags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Stop issuing loans to high risk profiles</a:t>
            </a:r>
          </a:p>
        </p:txBody>
      </p:sp>
    </p:spTree>
    <p:extLst>
      <p:ext uri="{BB962C8B-B14F-4D97-AF65-F5344CB8AC3E}">
        <p14:creationId xmlns:p14="http://schemas.microsoft.com/office/powerpoint/2010/main" val="255525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B27F-4020-450B-A666-A76510D56C6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20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100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3700" dirty="0">
                <a:solidFill>
                  <a:schemeClr val="tx1"/>
                </a:solidFill>
              </a:rPr>
              <a:t>2. The Dataset: Where From and What’s In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b="1" dirty="0"/>
              <a:t>Where From?</a:t>
            </a:r>
          </a:p>
          <a:p>
            <a:pPr lvl="1"/>
            <a:r>
              <a:rPr lang="en-CA" dirty="0" err="1"/>
              <a:t>LendingCLub</a:t>
            </a:r>
            <a:r>
              <a:rPr lang="en-CA" dirty="0"/>
              <a:t> (A Loan issuing institution)</a:t>
            </a:r>
          </a:p>
          <a:p>
            <a:pPr lvl="1"/>
            <a:r>
              <a:rPr lang="en-CA" dirty="0"/>
              <a:t>Found on Kaggle (</a:t>
            </a:r>
            <a:r>
              <a:rPr lang="en-CA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https://www.kaggle.com/wendykan/lending-club-loan-data</a:t>
            </a:r>
            <a:r>
              <a:rPr lang="en-CA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F91461-91D6-42C5-9D1C-B48F7BCDFBA5}"/>
              </a:ext>
            </a:extLst>
          </p:cNvPr>
          <p:cNvSpPr txBox="1">
            <a:spLocks/>
          </p:cNvSpPr>
          <p:nvPr/>
        </p:nvSpPr>
        <p:spPr>
          <a:xfrm>
            <a:off x="6410716" y="2076449"/>
            <a:ext cx="4856841" cy="3622671"/>
          </a:xfrm>
          <a:prstGeom prst="rect">
            <a:avLst/>
          </a:prstGeom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chemeClr val="tx1"/>
                </a:solidFill>
                <a:effectLst/>
              </a:rPr>
              <a:t>What’s in it?</a:t>
            </a:r>
          </a:p>
          <a:p>
            <a:pPr lvl="1"/>
            <a:r>
              <a:rPr lang="en-CA" dirty="0"/>
              <a:t>All Issued Loans (2007-2017)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Loan Description 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Amount, Interest Rate, Term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Loanee Status 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Employment, Debt-to-income, Home Ownership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Previous Loanee Financial Status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Bankruptcies, previous lateness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B27F-4020-450B-A666-A76510D56C6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2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75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3700" dirty="0">
                <a:solidFill>
                  <a:schemeClr val="tx1"/>
                </a:solidFill>
              </a:rPr>
              <a:t>2. The Dataset: What does it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879" y="2076450"/>
            <a:ext cx="5106757" cy="3622671"/>
          </a:xfrm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2.6 million Loans (Rows)</a:t>
            </a:r>
          </a:p>
          <a:p>
            <a:r>
              <a:rPr lang="en-CA" dirty="0">
                <a:solidFill>
                  <a:schemeClr val="tx1"/>
                </a:solidFill>
              </a:rPr>
              <a:t>145 Features(Columns) for Each Loan</a:t>
            </a:r>
          </a:p>
          <a:p>
            <a:r>
              <a:rPr lang="en-CA" dirty="0">
                <a:solidFill>
                  <a:schemeClr val="tx1"/>
                </a:solidFill>
              </a:rPr>
              <a:t>Various datatypes: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Integers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Floats</a:t>
            </a:r>
          </a:p>
          <a:p>
            <a:pPr lvl="1"/>
            <a:r>
              <a:rPr lang="en-CA" dirty="0" err="1">
                <a:solidFill>
                  <a:schemeClr val="tx1"/>
                </a:solidFill>
              </a:rPr>
              <a:t>DateTime</a:t>
            </a: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Objects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D7AAC0B-4D1B-43C9-89BA-6344D95BD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01"/>
          <a:stretch/>
        </p:blipFill>
        <p:spPr>
          <a:xfrm>
            <a:off x="6090676" y="2076450"/>
            <a:ext cx="5970427" cy="3622670"/>
          </a:xfrm>
        </p:spPr>
      </p:pic>
    </p:spTree>
    <p:extLst>
      <p:ext uri="{BB962C8B-B14F-4D97-AF65-F5344CB8AC3E}">
        <p14:creationId xmlns:p14="http://schemas.microsoft.com/office/powerpoint/2010/main" val="123481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362200"/>
            <a:ext cx="10353762" cy="2695574"/>
          </a:xfrm>
          <a:gradFill>
            <a:gsLst>
              <a:gs pos="0">
                <a:schemeClr val="dk2">
                  <a:hueOff val="0"/>
                  <a:satOff val="0"/>
                  <a:tint val="96000"/>
                  <a:lumMod val="31000"/>
                  <a:lumOff val="69000"/>
                  <a:alpha val="64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were null values dealt with?</a:t>
            </a:r>
            <a:endParaRPr lang="en-CA" b="1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&gt;75% null values were removed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strings =&gt; Filled with ‘Not Given’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floats/int =&gt; Filled with mean (or mean rounded to nearest int)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sparse arrays(Mostly 0 &amp; rarely 1,2 or 3) =&gt; Filled with 0. (</a:t>
            </a:r>
            <a:r>
              <a:rPr lang="en-CA" dirty="0" err="1">
                <a:solidFill>
                  <a:schemeClr val="tx1"/>
                </a:solidFill>
              </a:rPr>
              <a:t>eg</a:t>
            </a:r>
            <a:r>
              <a:rPr lang="en-CA" dirty="0">
                <a:solidFill>
                  <a:schemeClr val="tx1"/>
                </a:solidFill>
              </a:rPr>
              <a:t> Bankruptcies)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50487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924050"/>
            <a:ext cx="10353762" cy="2695574"/>
          </a:xfrm>
          <a:gradFill>
            <a:gsLst>
              <a:gs pos="0">
                <a:schemeClr val="dk2">
                  <a:hueOff val="0"/>
                  <a:satOff val="0"/>
                  <a:tint val="96000"/>
                  <a:lumMod val="31000"/>
                  <a:lumOff val="69000"/>
                  <a:alpha val="64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were datatypes managed?</a:t>
            </a:r>
            <a:endParaRPr lang="en-CA" b="1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containing dates were converted from objects to Time Stamps.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Integer/Floats changed from 64-bit to 32-bit to save on file size.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37023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94" y="1628776"/>
            <a:ext cx="10353762" cy="5076824"/>
          </a:xfrm>
          <a:gradFill>
            <a:gsLst>
              <a:gs pos="29000">
                <a:schemeClr val="dk2">
                  <a:hueOff val="0"/>
                  <a:satOff val="0"/>
                  <a:tint val="96000"/>
                  <a:alpha val="87000"/>
                  <a:lumMod val="92000"/>
                  <a:lumOff val="8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was the categorical feature (employment title) dealt with?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Initially: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Manually typed employment titles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420,000 unique entries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Problem for modelling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Now: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Converted all entries to lower case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Stripped of empty space for ease of grouping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Grouped into 12 labels (Executive, skilled, federal, other </a:t>
            </a:r>
            <a:r>
              <a:rPr lang="en-CA" sz="2100" b="1" dirty="0" err="1">
                <a:solidFill>
                  <a:schemeClr val="tx1"/>
                </a:solidFill>
              </a:rPr>
              <a:t>etc</a:t>
            </a:r>
            <a:r>
              <a:rPr lang="en-CA" sz="2100" b="1" dirty="0">
                <a:solidFill>
                  <a:schemeClr val="tx1"/>
                </a:solidFill>
              </a:rPr>
              <a:t>)</a:t>
            </a:r>
          </a:p>
          <a:p>
            <a:pPr marL="450000" lvl="1" indent="0">
              <a:buNone/>
            </a:pP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4101170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{D26286E3-EC83-49B2-8031-041DF89CF971}tf12214701</Template>
  <TotalTime>0</TotalTime>
  <Words>1740</Words>
  <Application>Microsoft Office PowerPoint</Application>
  <PresentationFormat>Widescreen</PresentationFormat>
  <Paragraphs>315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Cambria Math</vt:lpstr>
      <vt:lpstr>Goudy Old Style</vt:lpstr>
      <vt:lpstr>Wingdings 2</vt:lpstr>
      <vt:lpstr>SlateVTI</vt:lpstr>
      <vt:lpstr>Late Loan Prediction</vt:lpstr>
      <vt:lpstr>Structure</vt:lpstr>
      <vt:lpstr>1. Problem Statement: What’s the problem?</vt:lpstr>
      <vt:lpstr>1. Problem Statement: Who benefits and How will the model help?</vt:lpstr>
      <vt:lpstr>2. The Dataset: Where From and What’s In It?</vt:lpstr>
      <vt:lpstr>2. The Dataset: What does it look like?</vt:lpstr>
      <vt:lpstr>PowerPoint Presentation</vt:lpstr>
      <vt:lpstr>PowerPoint Presentation</vt:lpstr>
      <vt:lpstr>PowerPoint Presentation</vt:lpstr>
      <vt:lpstr>PowerPoint Presentation</vt:lpstr>
      <vt:lpstr>4. Interesting Insights</vt:lpstr>
      <vt:lpstr>How are loan amounts distributed?</vt:lpstr>
      <vt:lpstr>How are interest rates distributed?</vt:lpstr>
      <vt:lpstr>How does the term of the Loan affect loans(Amount)?</vt:lpstr>
      <vt:lpstr>How does the term of the Loan affect loans (Interest Rates)?</vt:lpstr>
      <vt:lpstr>Can we visualize Loan Amount, Interest Rate and Term into 1 graph?</vt:lpstr>
      <vt:lpstr>4. How does the grade of the loan affect loans?</vt:lpstr>
      <vt:lpstr>4. How have some features changed over time?</vt:lpstr>
      <vt:lpstr>4. What’s the difference between good and bad loans regarding loan amounts and IR? </vt:lpstr>
      <vt:lpstr>5. Hypothesis Tests </vt:lpstr>
      <vt:lpstr>5. Hypothesis Tests </vt:lpstr>
      <vt:lpstr>5. Hypothesis Tests </vt:lpstr>
      <vt:lpstr>5. Hypothesis Tests </vt:lpstr>
      <vt:lpstr>5. Hypothesis Tests </vt:lpstr>
      <vt:lpstr>5. Hypothesis Tests </vt:lpstr>
      <vt:lpstr>6. Modelling</vt:lpstr>
      <vt:lpstr>6. Modelling – Data Sets</vt:lpstr>
      <vt:lpstr>6. Modelling – Model Score</vt:lpstr>
      <vt:lpstr>6. Modelling – Model Score</vt:lpstr>
      <vt:lpstr>6. Modelling – Logistic Regression</vt:lpstr>
      <vt:lpstr>6. Modelling – Random Forest</vt:lpstr>
      <vt:lpstr>6. Modelling – XG Boost</vt:lpstr>
      <vt:lpstr>6. Modelling – Summary and Winner</vt:lpstr>
      <vt:lpstr>6. Steps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2020-04-11T23:32:06Z</dcterms:created>
  <dcterms:modified xsi:type="dcterms:W3CDTF">2020-05-17T20:54:48Z</dcterms:modified>
</cp:coreProperties>
</file>